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4311" r:id="rId2"/>
  </p:sldMasterIdLst>
  <p:notesMasterIdLst>
    <p:notesMasterId r:id="rId40"/>
  </p:notesMasterIdLst>
  <p:handoutMasterIdLst>
    <p:handoutMasterId r:id="rId41"/>
  </p:handoutMasterIdLst>
  <p:sldIdLst>
    <p:sldId id="260" r:id="rId3"/>
    <p:sldId id="290" r:id="rId4"/>
    <p:sldId id="291" r:id="rId5"/>
    <p:sldId id="292" r:id="rId6"/>
    <p:sldId id="294" r:id="rId7"/>
    <p:sldId id="295" r:id="rId8"/>
    <p:sldId id="324" r:id="rId9"/>
    <p:sldId id="325" r:id="rId10"/>
    <p:sldId id="298" r:id="rId11"/>
    <p:sldId id="321" r:id="rId12"/>
    <p:sldId id="323" r:id="rId13"/>
    <p:sldId id="322" r:id="rId14"/>
    <p:sldId id="327" r:id="rId15"/>
    <p:sldId id="326" r:id="rId16"/>
    <p:sldId id="299" r:id="rId17"/>
    <p:sldId id="307" r:id="rId18"/>
    <p:sldId id="306" r:id="rId19"/>
    <p:sldId id="300" r:id="rId20"/>
    <p:sldId id="328" r:id="rId21"/>
    <p:sldId id="316" r:id="rId22"/>
    <p:sldId id="330" r:id="rId23"/>
    <p:sldId id="329" r:id="rId24"/>
    <p:sldId id="308" r:id="rId25"/>
    <p:sldId id="301" r:id="rId26"/>
    <p:sldId id="309" r:id="rId27"/>
    <p:sldId id="302" r:id="rId28"/>
    <p:sldId id="310" r:id="rId29"/>
    <p:sldId id="319" r:id="rId30"/>
    <p:sldId id="311" r:id="rId31"/>
    <p:sldId id="320" r:id="rId32"/>
    <p:sldId id="312" r:id="rId33"/>
    <p:sldId id="305" r:id="rId34"/>
    <p:sldId id="313" r:id="rId35"/>
    <p:sldId id="314" r:id="rId36"/>
    <p:sldId id="315" r:id="rId37"/>
    <p:sldId id="318" r:id="rId38"/>
    <p:sldId id="289" r:id="rId39"/>
  </p:sldIdLst>
  <p:sldSz cx="12192000" cy="6858000"/>
  <p:notesSz cx="6858000" cy="9144000"/>
  <p:custDataLst>
    <p:tags r:id="rId42"/>
  </p:custDataLst>
  <p:defaultTextStyle>
    <a:defPPr>
      <a:defRPr lang="zh-CN"/>
    </a:defPPr>
    <a:lvl1pPr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463F"/>
    <a:srgbClr val="CE8983"/>
    <a:srgbClr val="222832"/>
    <a:srgbClr val="2C3441"/>
    <a:srgbClr val="007BC6"/>
    <a:srgbClr val="2194B3"/>
    <a:srgbClr val="225F74"/>
    <a:srgbClr val="1C2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16" autoAdjust="0"/>
    <p:restoredTop sz="94694" autoAdjust="0"/>
  </p:normalViewPr>
  <p:slideViewPr>
    <p:cSldViewPr snapToGrid="0">
      <p:cViewPr varScale="1">
        <p:scale>
          <a:sx n="65" d="100"/>
          <a:sy n="65" d="100"/>
        </p:scale>
        <p:origin x="105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-94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ea typeface="宋体" panose="02010600030101010101" pitchFamily="2" charset="-122"/>
                <a:cs typeface="+mn-ea"/>
              </a:defRPr>
            </a:lvl1pPr>
          </a:lstStyle>
          <a:p>
            <a:pPr>
              <a:defRPr/>
            </a:pPr>
            <a:fld id="{E0FB6A6D-D4E5-4773-BA44-6796F043248B}" type="datetimeFigureOut">
              <a:rPr lang="zh-CN" altLang="en-US"/>
              <a:pPr>
                <a:defRPr/>
              </a:pPr>
              <a:t>2021/4/25</a:t>
            </a:fld>
            <a:endParaRPr lang="zh-CN" altLang="en-US"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charset="0"/>
              <a:buNone/>
              <a:defRPr sz="1200" noProof="1"/>
            </a:lvl1pPr>
          </a:lstStyle>
          <a:p>
            <a:fld id="{71A33177-CCEE-4FE3-8DAE-4AB57D2440F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814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ea typeface="宋体" panose="02010600030101010101" pitchFamily="2" charset="-122"/>
                <a:cs typeface="+mn-ea"/>
              </a:defRPr>
            </a:lvl1pPr>
          </a:lstStyle>
          <a:p>
            <a:pPr>
              <a:defRPr/>
            </a:pPr>
            <a:fld id="{5008BA54-A8C8-4480-AB2D-3FE78260D9EB}" type="datetimeFigureOut">
              <a:rPr lang="zh-CN" altLang="en-US"/>
              <a:pPr>
                <a:defRPr/>
              </a:pPr>
              <a:t>2021/4/25</a:t>
            </a:fld>
            <a:endParaRPr lang="zh-CN" altLang="en-US">
              <a:cs typeface="+mn-cs"/>
            </a:endParaRPr>
          </a:p>
        </p:txBody>
      </p:sp>
      <p:sp>
        <p:nvSpPr>
          <p:cNvPr id="91140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charset="0"/>
              <a:buNone/>
              <a:defRPr sz="1200" noProof="1"/>
            </a:lvl1pPr>
          </a:lstStyle>
          <a:p>
            <a:fld id="{95FE7470-2949-4ECB-A5A5-C6083F79BC8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7532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2E0E2-0E8F-4106-BE20-FE47E09A2773}" type="slidenum">
              <a:rPr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897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E7470-2949-4ECB-A5A5-C6083F79BC83}" type="slidenum">
              <a:rPr lang="en-US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0952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0BBB-B006-4447-8FE7-85D2A0B289A9}" type="slidenum">
              <a:rPr altLang="en-US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643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tr-TR" altLang="zh-CN" noProof="1"/>
              <a:t>Freepptbackgrounds.net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tr-TR" altLang="zh-CN" noProof="1"/>
              <a:t>www.freepptbackgrounds.net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54346816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tr-TR" altLang="zh-CN" noProof="1"/>
              <a:t>Freepptbackgrounds.net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 noProof="1"/>
              <a:t>Download free</a:t>
            </a:r>
            <a:endParaRPr lang="tr-TR" altLang="zh-CN" noProof="1"/>
          </a:p>
          <a:p>
            <a:pPr lvl="1"/>
            <a:r>
              <a:rPr lang="en-US" altLang="zh-CN" noProof="1"/>
              <a:t>Powerpoint Template</a:t>
            </a:r>
            <a:endParaRPr lang="tr-TR" altLang="zh-CN" noProof="1"/>
          </a:p>
          <a:p>
            <a:pPr lvl="2"/>
            <a:r>
              <a:rPr lang="en-US" altLang="zh-CN" noProof="1"/>
              <a:t>and </a:t>
            </a:r>
            <a:endParaRPr lang="tr-TR" altLang="zh-CN" noProof="1"/>
          </a:p>
          <a:p>
            <a:pPr lvl="3"/>
            <a:r>
              <a:rPr lang="en-US" altLang="zh-CN" noProof="1"/>
              <a:t>Google slides</a:t>
            </a:r>
            <a:endParaRPr lang="tr-TR" altLang="zh-CN" noProof="1"/>
          </a:p>
          <a:p>
            <a:pPr lvl="5"/>
            <a:r>
              <a:rPr lang="en-US" altLang="zh-CN" noProof="1"/>
              <a:t>Presentation for you.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11434854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tr-TR" altLang="zh-CN" noProof="1"/>
              <a:t>Freepptbackgrounds.net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 noProof="1"/>
              <a:t>Download free</a:t>
            </a:r>
            <a:endParaRPr lang="tr-TR" altLang="zh-CN" noProof="1"/>
          </a:p>
          <a:p>
            <a:pPr lvl="1"/>
            <a:r>
              <a:rPr lang="en-US" altLang="zh-CN" noProof="1"/>
              <a:t>Powerpoint Template</a:t>
            </a:r>
            <a:endParaRPr lang="tr-TR" altLang="zh-CN" noProof="1"/>
          </a:p>
          <a:p>
            <a:pPr lvl="2"/>
            <a:r>
              <a:rPr lang="en-US" altLang="zh-CN" noProof="1"/>
              <a:t>and </a:t>
            </a:r>
            <a:endParaRPr lang="tr-TR" altLang="zh-CN" noProof="1"/>
          </a:p>
          <a:p>
            <a:pPr lvl="3"/>
            <a:r>
              <a:rPr lang="en-US" altLang="zh-CN" noProof="1"/>
              <a:t>Google slides</a:t>
            </a:r>
            <a:endParaRPr lang="tr-TR" altLang="zh-CN" noProof="1"/>
          </a:p>
          <a:p>
            <a:pPr lvl="5"/>
            <a:r>
              <a:rPr lang="en-US" altLang="zh-CN" noProof="1"/>
              <a:t>Presentation for you.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676671148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4358E-FE7F-4C61-9886-C7388F430F36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75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7237-3608-4C46-8FBD-EED3DF01D17F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79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FD52-B6BB-478E-BD41-A78E36F5168B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88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C6D8-0E2F-4440-87E9-A5737FB7AB8B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85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2B71-5ABE-4D5D-97B2-16C9C02B8849}" type="datetime1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95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CFAF-3850-4FE2-8DEB-50F4DD4B260D}" type="datetime1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073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36BB-C030-4B37-BE68-528B9291BA42}" type="datetime1">
              <a:rPr lang="en-US" smtClean="0"/>
              <a:t>4/25/2021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7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0791D-B29F-4785-A390-2A10B375255D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95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tr-TR" altLang="zh-CN" noProof="1"/>
              <a:t>Freepptbackgrounds.net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Download free</a:t>
            </a:r>
            <a:endParaRPr lang="tr-TR" altLang="zh-CN" noProof="1"/>
          </a:p>
          <a:p>
            <a:pPr lvl="1"/>
            <a:r>
              <a:rPr lang="en-US" altLang="zh-CN" noProof="1"/>
              <a:t>Powerpoint Template</a:t>
            </a:r>
            <a:endParaRPr lang="tr-TR" altLang="zh-CN" noProof="1"/>
          </a:p>
          <a:p>
            <a:pPr lvl="2"/>
            <a:r>
              <a:rPr lang="en-US" altLang="zh-CN" noProof="1"/>
              <a:t>and </a:t>
            </a:r>
            <a:endParaRPr lang="tr-TR" altLang="zh-CN" noProof="1"/>
          </a:p>
          <a:p>
            <a:pPr lvl="3"/>
            <a:r>
              <a:rPr lang="en-US" altLang="zh-CN" noProof="1"/>
              <a:t>Google slides</a:t>
            </a:r>
            <a:endParaRPr lang="tr-TR" altLang="zh-CN" noProof="1"/>
          </a:p>
          <a:p>
            <a:pPr lvl="5"/>
            <a:r>
              <a:rPr lang="en-US" altLang="zh-CN" noProof="1"/>
              <a:t>Presentation for you.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85192469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B863-BC4B-499D-AC1C-231A45B3C379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63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8C43-BBC7-4471-BC35-83ED5A72D982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55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FF2B0-17D3-4EF8-8E95-10B7F65A5635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59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altLang="zh-CN" noProof="1"/>
              <a:t>Freepptbackgrounds.net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 altLang="zh-CN" noProof="1"/>
              <a:t>www.freepptbackgrounds.net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416295985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tr-TR" altLang="zh-CN" noProof="1"/>
              <a:t>Freepptbackgrounds.net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Download free</a:t>
            </a:r>
            <a:endParaRPr lang="tr-TR" altLang="zh-CN" noProof="1"/>
          </a:p>
          <a:p>
            <a:pPr lvl="1"/>
            <a:r>
              <a:rPr lang="en-US" altLang="zh-CN" noProof="1"/>
              <a:t>Powerpoint Template</a:t>
            </a:r>
            <a:endParaRPr lang="tr-TR" altLang="zh-CN" noProof="1"/>
          </a:p>
          <a:p>
            <a:pPr lvl="2"/>
            <a:r>
              <a:rPr lang="en-US" altLang="zh-CN" noProof="1"/>
              <a:t>and </a:t>
            </a:r>
            <a:endParaRPr lang="tr-TR" altLang="zh-CN" noProof="1"/>
          </a:p>
          <a:p>
            <a:pPr lvl="3"/>
            <a:r>
              <a:rPr lang="en-US" altLang="zh-CN" noProof="1"/>
              <a:t>Google slides</a:t>
            </a:r>
            <a:endParaRPr lang="tr-TR" altLang="zh-CN" noProof="1"/>
          </a:p>
          <a:p>
            <a:pPr lvl="5"/>
            <a:r>
              <a:rPr lang="en-US" altLang="zh-CN" noProof="1"/>
              <a:t>Presentation for you.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Download free</a:t>
            </a:r>
            <a:endParaRPr lang="tr-TR" altLang="zh-CN" noProof="1"/>
          </a:p>
          <a:p>
            <a:pPr lvl="1"/>
            <a:r>
              <a:rPr lang="en-US" altLang="zh-CN" noProof="1"/>
              <a:t>Powerpoint Template</a:t>
            </a:r>
            <a:endParaRPr lang="tr-TR" altLang="zh-CN" noProof="1"/>
          </a:p>
          <a:p>
            <a:pPr lvl="2"/>
            <a:r>
              <a:rPr lang="en-US" altLang="zh-CN" noProof="1"/>
              <a:t>and </a:t>
            </a:r>
            <a:endParaRPr lang="tr-TR" altLang="zh-CN" noProof="1"/>
          </a:p>
          <a:p>
            <a:pPr lvl="3"/>
            <a:r>
              <a:rPr lang="en-US" altLang="zh-CN" noProof="1"/>
              <a:t>Google slides</a:t>
            </a:r>
            <a:endParaRPr lang="tr-TR" altLang="zh-CN" noProof="1"/>
          </a:p>
          <a:p>
            <a:pPr lvl="5"/>
            <a:r>
              <a:rPr lang="en-US" altLang="zh-CN" noProof="1"/>
              <a:t>Presentation for you.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403290786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tr-TR" altLang="zh-CN" noProof="1"/>
              <a:t>Freepptbackgrounds.net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altLang="zh-CN" noProof="1"/>
              <a:t>www.freepptbackgrounds.net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Download free</a:t>
            </a:r>
            <a:endParaRPr lang="tr-TR" altLang="zh-CN" noProof="1"/>
          </a:p>
          <a:p>
            <a:pPr lvl="1"/>
            <a:r>
              <a:rPr lang="en-US" altLang="zh-CN" noProof="1"/>
              <a:t>Powerpoint Template</a:t>
            </a:r>
            <a:endParaRPr lang="tr-TR" altLang="zh-CN" noProof="1"/>
          </a:p>
          <a:p>
            <a:pPr lvl="2"/>
            <a:r>
              <a:rPr lang="en-US" altLang="zh-CN" noProof="1"/>
              <a:t>and </a:t>
            </a:r>
            <a:endParaRPr lang="tr-TR" altLang="zh-CN" noProof="1"/>
          </a:p>
          <a:p>
            <a:pPr lvl="3"/>
            <a:r>
              <a:rPr lang="en-US" altLang="zh-CN" noProof="1"/>
              <a:t>Google slides</a:t>
            </a:r>
            <a:endParaRPr lang="tr-TR" altLang="zh-CN" noProof="1"/>
          </a:p>
          <a:p>
            <a:pPr lvl="5"/>
            <a:r>
              <a:rPr lang="en-US" altLang="zh-CN" noProof="1"/>
              <a:t>Presentation for you.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altLang="zh-CN" noProof="1"/>
              <a:t>www.freepptbackgrounds.net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Download free</a:t>
            </a:r>
            <a:endParaRPr lang="tr-TR" altLang="zh-CN" noProof="1"/>
          </a:p>
          <a:p>
            <a:pPr lvl="1"/>
            <a:r>
              <a:rPr lang="en-US" altLang="zh-CN" noProof="1"/>
              <a:t>Powerpoint Template</a:t>
            </a:r>
            <a:endParaRPr lang="tr-TR" altLang="zh-CN" noProof="1"/>
          </a:p>
          <a:p>
            <a:pPr lvl="2"/>
            <a:r>
              <a:rPr lang="en-US" altLang="zh-CN" noProof="1"/>
              <a:t>and </a:t>
            </a:r>
            <a:endParaRPr lang="tr-TR" altLang="zh-CN" noProof="1"/>
          </a:p>
          <a:p>
            <a:pPr lvl="3"/>
            <a:r>
              <a:rPr lang="en-US" altLang="zh-CN" noProof="1"/>
              <a:t>Google slides</a:t>
            </a:r>
            <a:endParaRPr lang="tr-TR" altLang="zh-CN" noProof="1"/>
          </a:p>
          <a:p>
            <a:pPr lvl="5"/>
            <a:r>
              <a:rPr lang="en-US" altLang="zh-CN" noProof="1"/>
              <a:t>Presentation for you.</a:t>
            </a: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7249162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tr-TR" altLang="zh-CN" noProof="1"/>
              <a:t>Freepptbackgrounds.net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59658862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56974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altLang="zh-CN" noProof="1"/>
              <a:t>Freepptbackgrounds.net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noProof="1"/>
              <a:t>Download free</a:t>
            </a:r>
            <a:endParaRPr lang="tr-TR" altLang="zh-CN" noProof="1"/>
          </a:p>
          <a:p>
            <a:pPr lvl="1"/>
            <a:r>
              <a:rPr lang="en-US" altLang="zh-CN" noProof="1"/>
              <a:t>Powerpoint Template</a:t>
            </a:r>
            <a:endParaRPr lang="tr-TR" altLang="zh-CN" noProof="1"/>
          </a:p>
          <a:p>
            <a:pPr lvl="2"/>
            <a:r>
              <a:rPr lang="en-US" altLang="zh-CN" noProof="1"/>
              <a:t>and </a:t>
            </a:r>
            <a:endParaRPr lang="tr-TR" altLang="zh-CN" noProof="1"/>
          </a:p>
          <a:p>
            <a:pPr lvl="3"/>
            <a:r>
              <a:rPr lang="en-US" altLang="zh-CN" noProof="1"/>
              <a:t>Google slides</a:t>
            </a:r>
            <a:endParaRPr lang="tr-TR" altLang="zh-CN" noProof="1"/>
          </a:p>
          <a:p>
            <a:pPr lvl="5"/>
            <a:r>
              <a:rPr lang="en-US" altLang="zh-CN" noProof="1"/>
              <a:t>Presentation for you.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altLang="zh-CN" noProof="1"/>
              <a:t>www.freepptbackgrounds.net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57338617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altLang="zh-CN" noProof="1"/>
              <a:t>Freepptbackgrounds.net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altLang="zh-CN" noProof="1"/>
              <a:t>www.freepptbackgrounds.net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79113003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301" r:id="rId2"/>
    <p:sldLayoutId id="2147484302" r:id="rId3"/>
    <p:sldLayoutId id="2147484303" r:id="rId4"/>
    <p:sldLayoutId id="2147484304" r:id="rId5"/>
    <p:sldLayoutId id="2147484305" r:id="rId6"/>
    <p:sldLayoutId id="2147484306" r:id="rId7"/>
    <p:sldLayoutId id="2147484307" r:id="rId8"/>
    <p:sldLayoutId id="2147484308" r:id="rId9"/>
    <p:sldLayoutId id="2147484309" r:id="rId10"/>
    <p:sldLayoutId id="2147484310" r:id="rId11"/>
  </p:sldLayoutIdLst>
  <p:transition spd="slow">
    <p:push dir="u"/>
  </p:transition>
  <p:hf hdr="0"/>
  <p:txStyles>
    <p:titleStyle>
      <a:lvl1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7013" indent="-227013" algn="l" defTabSz="912813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defTabSz="912813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413" indent="-227013" algn="l" defTabSz="912813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613" indent="-227013" algn="l" defTabSz="912813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5813" indent="-227013" algn="l" defTabSz="912813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7B05D-9D0E-4895-90CD-BBACDBE101A5}" type="datetime1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Department of IT, UITS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79530-71AF-4A0A-AE1F-3FC365848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</p:sldLayoutIdLst>
  <p:transition spd="slow">
    <p:push dir="u"/>
  </p:transition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64E93-B847-4F47-9B5B-4CEEF5B8B4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051" y="234394"/>
            <a:ext cx="1998165" cy="2052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9412F9-C294-4DAF-BC75-9344F2105D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70" y="435031"/>
            <a:ext cx="4947788" cy="1651182"/>
          </a:xfrm>
          <a:prstGeom prst="rect">
            <a:avLst/>
          </a:prstGeom>
        </p:spPr>
      </p:pic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FE4FC321-CD37-4AAD-9034-1AEDBB540209}"/>
              </a:ext>
            </a:extLst>
          </p:cNvPr>
          <p:cNvSpPr/>
          <p:nvPr/>
        </p:nvSpPr>
        <p:spPr bwMode="auto">
          <a:xfrm>
            <a:off x="363071" y="2759355"/>
            <a:ext cx="11470341" cy="1086506"/>
          </a:xfrm>
          <a:prstGeom prst="round2Diag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lvl="1" algn="ctr" defTabSz="912495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Machine Learning and Network-Based Bioinformatics Models to Identify the Genetic Effect of SARS-COV-2 Infections to Idiopathic Pulmonary Fibrosis(IPF) Patients</a:t>
            </a:r>
            <a:endParaRPr kumimoji="0" lang="en-US" sz="24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A34829F2-E02A-4DF3-93CC-052DAB107D4B}"/>
              </a:ext>
            </a:extLst>
          </p:cNvPr>
          <p:cNvSpPr/>
          <p:nvPr/>
        </p:nvSpPr>
        <p:spPr bwMode="auto">
          <a:xfrm>
            <a:off x="2310129" y="4693431"/>
            <a:ext cx="7454751" cy="1457985"/>
          </a:xfrm>
          <a:prstGeom prst="round2Diag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Department of Information Technology</a:t>
            </a:r>
          </a:p>
          <a:p>
            <a:pPr algn="ctr" defTabSz="912495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University of Information Technology &amp; Sciences (UITS)</a:t>
            </a:r>
          </a:p>
          <a:p>
            <a:pPr algn="ctr" defTabSz="912495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Holding 190, Road 5, Block J, Baridhara,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Maddha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Naya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Nagar Rd, Dhaka 1212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965"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6A703C2-F752-472F-8CD7-6D35A60073AB}"/>
              </a:ext>
            </a:extLst>
          </p:cNvPr>
          <p:cNvSpPr/>
          <p:nvPr/>
        </p:nvSpPr>
        <p:spPr bwMode="auto">
          <a:xfrm>
            <a:off x="4154714" y="533399"/>
            <a:ext cx="3882572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defTabSz="912495"/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2BAE4B-8394-4699-B16C-B2297A9816A6}"/>
              </a:ext>
            </a:extLst>
          </p:cNvPr>
          <p:cNvSpPr/>
          <p:nvPr/>
        </p:nvSpPr>
        <p:spPr bwMode="auto">
          <a:xfrm>
            <a:off x="367339" y="1614597"/>
            <a:ext cx="11618259" cy="40930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defTabSz="912495"/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defTabSz="912495"/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defTabSz="912495"/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defTabSz="912495"/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defTabSz="912495"/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defTabSz="912495"/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defTabSz="912495"/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defTabSz="912495"/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defTabSz="912495"/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defTabSz="912495"/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4A2215-D424-4548-8CFE-35D7F77A31A5}"/>
              </a:ext>
            </a:extLst>
          </p:cNvPr>
          <p:cNvSpPr/>
          <p:nvPr/>
        </p:nvSpPr>
        <p:spPr bwMode="auto">
          <a:xfrm>
            <a:off x="609600" y="2122597"/>
            <a:ext cx="5428344" cy="207554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497F56-0507-4AD0-9877-3057EDB48EF2}"/>
              </a:ext>
            </a:extLst>
          </p:cNvPr>
          <p:cNvSpPr/>
          <p:nvPr/>
        </p:nvSpPr>
        <p:spPr bwMode="auto">
          <a:xfrm>
            <a:off x="6270171" y="2122597"/>
            <a:ext cx="5428343" cy="207554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B3BB6F-6FBA-43EC-B2A2-9030B00CB54D}"/>
              </a:ext>
            </a:extLst>
          </p:cNvPr>
          <p:cNvSpPr/>
          <p:nvPr/>
        </p:nvSpPr>
        <p:spPr bwMode="auto">
          <a:xfrm>
            <a:off x="609600" y="1614597"/>
            <a:ext cx="5428343" cy="508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lvl="0" algn="ctr" defTabSz="912495"/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Network Based Identification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B338A5-3B90-4FAA-B862-48414779F43D}"/>
              </a:ext>
            </a:extLst>
          </p:cNvPr>
          <p:cNvSpPr/>
          <p:nvPr/>
        </p:nvSpPr>
        <p:spPr bwMode="auto">
          <a:xfrm>
            <a:off x="6270171" y="1614597"/>
            <a:ext cx="5428343" cy="508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lvl="0" algn="ctr" defTabSz="912495"/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System Biology Approach Based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708D9-01E7-4F6C-8AA9-856A297D2F9D}"/>
              </a:ext>
            </a:extLst>
          </p:cNvPr>
          <p:cNvSpPr txBox="1"/>
          <p:nvPr/>
        </p:nvSpPr>
        <p:spPr>
          <a:xfrm>
            <a:off x="609598" y="4332398"/>
            <a:ext cx="54283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2495">
              <a:buFont typeface="Wingdings" panose="05000000000000000000" pitchFamily="2" charset="2"/>
              <a:buChar char="Ø"/>
            </a:pPr>
            <a:r>
              <a:rPr lang="en-US" sz="17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Accomplished analysis between two database</a:t>
            </a:r>
          </a:p>
          <a:p>
            <a:pPr marL="285750" indent="-285750" defTabSz="912495">
              <a:buFont typeface="Wingdings" panose="05000000000000000000" pitchFamily="2" charset="2"/>
              <a:buChar char="Ø"/>
            </a:pPr>
            <a:r>
              <a:rPr lang="en-US" sz="17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Eleven Common Gene between Covid-19 and IFP</a:t>
            </a:r>
          </a:p>
          <a:p>
            <a:pPr marL="285750" indent="-285750" defTabSz="912495">
              <a:buFont typeface="Wingdings" panose="05000000000000000000" pitchFamily="2" charset="2"/>
              <a:buChar char="Ø"/>
            </a:pPr>
            <a:r>
              <a:rPr lang="en-US" sz="17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Find gene ontology and pathway by enrichment analysis</a:t>
            </a:r>
          </a:p>
          <a:p>
            <a:pPr marL="285750" indent="-285750" defTabSz="912495">
              <a:buFont typeface="Wingdings" panose="05000000000000000000" pitchFamily="2" charset="2"/>
              <a:buChar char="Ø"/>
            </a:pPr>
            <a:r>
              <a:rPr lang="en-US" sz="17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Identification performance is good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39C6E-CEE8-44D2-A6B2-37CE5FBB8F3B}"/>
              </a:ext>
            </a:extLst>
          </p:cNvPr>
          <p:cNvSpPr txBox="1"/>
          <p:nvPr/>
        </p:nvSpPr>
        <p:spPr>
          <a:xfrm>
            <a:off x="6270171" y="4332398"/>
            <a:ext cx="542834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2495">
              <a:buFont typeface="Wingdings" panose="05000000000000000000" pitchFamily="2" charset="2"/>
              <a:buChar char="Ø"/>
            </a:pPr>
            <a:r>
              <a:rPr lang="en-US" sz="17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Three dataset was used COVID-19, IFP &amp; COPD</a:t>
            </a:r>
          </a:p>
          <a:p>
            <a:pPr marL="285750" indent="-285750" defTabSz="912495">
              <a:buFont typeface="Wingdings" panose="05000000000000000000" pitchFamily="2" charset="2"/>
              <a:buChar char="Ø"/>
            </a:pPr>
            <a:r>
              <a:rPr lang="en-US" sz="17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Total 65 Common Gene are identified</a:t>
            </a:r>
          </a:p>
          <a:p>
            <a:pPr marL="285750" indent="-285750" defTabSz="912495">
              <a:buFont typeface="Wingdings" panose="05000000000000000000" pitchFamily="2" charset="2"/>
              <a:buChar char="Ø"/>
            </a:pPr>
            <a:r>
              <a:rPr lang="en-US" sz="17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Find pathway and others analysis by enrichment analysis</a:t>
            </a:r>
          </a:p>
          <a:p>
            <a:pPr marL="285750" indent="-285750" defTabSz="912495">
              <a:buFont typeface="Wingdings" panose="05000000000000000000" pitchFamily="2" charset="2"/>
              <a:buChar char="Ø"/>
            </a:pPr>
            <a:r>
              <a:rPr lang="en-US" sz="17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Drug-target interactions are suggested from Hub genes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FAA2D3-2D3B-48FE-871A-3D3D87EE29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FB9E891-2BDB-4F47-8B5F-36753E781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544" y="2518111"/>
            <a:ext cx="3037784" cy="128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image12.jpeg">
            <a:extLst>
              <a:ext uri="{FF2B5EF4-FFF2-40B4-BE49-F238E27FC236}">
                <a16:creationId xmlns:a16="http://schemas.microsoft.com/office/drawing/2014/main" id="{48CF15E5-E91A-400C-817C-BF32A29DF6B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54292" y="2373583"/>
            <a:ext cx="2272553" cy="1561534"/>
          </a:xfrm>
          <a:prstGeom prst="rect">
            <a:avLst/>
          </a:prstGeom>
        </p:spPr>
      </p:pic>
      <p:pic>
        <p:nvPicPr>
          <p:cNvPr id="25" name="image8.jpeg">
            <a:extLst>
              <a:ext uri="{FF2B5EF4-FFF2-40B4-BE49-F238E27FC236}">
                <a16:creationId xmlns:a16="http://schemas.microsoft.com/office/drawing/2014/main" id="{A51D8251-6FF1-4069-99C6-F680B500AEF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3724" y="2342414"/>
            <a:ext cx="1923267" cy="1592703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1697918-1FCD-4F71-871A-CF6504FAA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96" y="2335105"/>
            <a:ext cx="1802271" cy="160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F571D6-BB4F-4C75-A1A0-0B9454D55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A9C76-B6E0-45B8-BCDC-A49ADF72A337}" type="datetime1">
              <a:rPr lang="en-US" smtClean="0"/>
              <a:t>4/25/2021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C1423CF-1247-4A9D-A522-38A5B8C3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10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EEE10DB-F0F1-45E2-8DA7-1925EB859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86242473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45138B-13B4-49EC-BCA8-D4C9C328D37E}"/>
              </a:ext>
            </a:extLst>
          </p:cNvPr>
          <p:cNvSpPr/>
          <p:nvPr/>
        </p:nvSpPr>
        <p:spPr bwMode="auto">
          <a:xfrm>
            <a:off x="3360057" y="3073400"/>
            <a:ext cx="5471886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defTabSz="912495"/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338A6-F726-45B8-87D2-FAB31B6D4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F60AFD-825B-4BBC-8D23-5B5371636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7656A-C911-4414-BF5D-4F3811B799B2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2C944-09E9-4D95-B7D1-7BA57352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4A3338-0A36-4489-AD37-1F894DCCE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376832813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F338A6-F726-45B8-87D2-FAB31B6D4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439" y="1349829"/>
            <a:ext cx="9265122" cy="490687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3A9431-0DD4-4518-84FA-574C96E9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70D27-18B0-4CD8-85A2-528C497C36F5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595F7-0CD5-4F8D-B038-FEADB7BF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C1CEA7-CD99-4B9F-85C2-5FC53670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1761BA-45E0-4072-AAE1-27A8947C4BF8}"/>
              </a:ext>
            </a:extLst>
          </p:cNvPr>
          <p:cNvSpPr/>
          <p:nvPr/>
        </p:nvSpPr>
        <p:spPr bwMode="auto">
          <a:xfrm>
            <a:off x="3944888" y="351972"/>
            <a:ext cx="3882572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defTabSz="912495"/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53427131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45138B-13B4-49EC-BCA8-D4C9C328D37E}"/>
              </a:ext>
            </a:extLst>
          </p:cNvPr>
          <p:cNvSpPr/>
          <p:nvPr/>
        </p:nvSpPr>
        <p:spPr bwMode="auto">
          <a:xfrm>
            <a:off x="3360057" y="3073400"/>
            <a:ext cx="5471886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defTabSz="912495"/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338A6-F726-45B8-87D2-FAB31B6D4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F60AFD-825B-4BBC-8D23-5B5371636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7656A-C911-4414-BF5D-4F3811B799B2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2C944-09E9-4D95-B7D1-7BA57352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4A3338-0A36-4489-AD37-1F894DCCE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120879956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6578A-E480-483C-9829-EC441CAF4A40}"/>
              </a:ext>
            </a:extLst>
          </p:cNvPr>
          <p:cNvSpPr/>
          <p:nvPr/>
        </p:nvSpPr>
        <p:spPr bwMode="auto">
          <a:xfrm>
            <a:off x="4154714" y="533399"/>
            <a:ext cx="3882572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defTabSz="912495"/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506AA9-A523-499C-89B5-D28610F31063}"/>
              </a:ext>
            </a:extLst>
          </p:cNvPr>
          <p:cNvSpPr/>
          <p:nvPr/>
        </p:nvSpPr>
        <p:spPr bwMode="auto">
          <a:xfrm>
            <a:off x="1351425" y="2032507"/>
            <a:ext cx="9488640" cy="38668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285750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GEO Database</a:t>
            </a:r>
          </a:p>
          <a:p>
            <a:pPr marL="515938" indent="-176213" defTabSz="912495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5938" indent="-176213" defTabSz="912495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GSE 147507</a:t>
            </a:r>
          </a:p>
          <a:p>
            <a:pPr marL="1031875" indent="-234950" defTabSz="912495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MetaData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(Filtered)</a:t>
            </a:r>
          </a:p>
          <a:p>
            <a:pPr marL="1031875" indent="-234950" defTabSz="912495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CountData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(Normalized)</a:t>
            </a:r>
          </a:p>
          <a:p>
            <a:pPr marL="796925" defTabSz="912495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5938" indent="-176213" defTabSz="912495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GSE 52463 </a:t>
            </a:r>
          </a:p>
          <a:p>
            <a:pPr marL="1031875" indent="-234950" defTabSz="912495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MetaData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(Filtered)</a:t>
            </a:r>
          </a:p>
          <a:p>
            <a:pPr marL="1031875" indent="-234950" defTabSz="912495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CountData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(Normalized)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288A6-1AE7-46D0-B1C4-DC370175D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92CA8-E2B3-467D-AA7F-4BD059EE4344}" type="datetime1">
              <a:rPr lang="en-US" smtClean="0"/>
              <a:t>4/25/2021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B9192E-C156-47E1-85C6-6DC31928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14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43B567D-4D19-4C20-9363-BB21AC130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DC984D-2F27-4C44-B237-F83A8A86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59" y="2656306"/>
            <a:ext cx="4866968" cy="268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348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6578A-E480-483C-9829-EC441CAF4A40}"/>
              </a:ext>
            </a:extLst>
          </p:cNvPr>
          <p:cNvSpPr/>
          <p:nvPr/>
        </p:nvSpPr>
        <p:spPr bwMode="auto">
          <a:xfrm>
            <a:off x="3454400" y="739318"/>
            <a:ext cx="5414765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defTabSz="912495"/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506AA9-A523-499C-89B5-D28610F31063}"/>
              </a:ext>
            </a:extLst>
          </p:cNvPr>
          <p:cNvSpPr/>
          <p:nvPr/>
        </p:nvSpPr>
        <p:spPr bwMode="auto">
          <a:xfrm>
            <a:off x="1152244" y="1947003"/>
            <a:ext cx="9862944" cy="379011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285750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Analysis with Machine Learning</a:t>
            </a:r>
          </a:p>
          <a:p>
            <a:pPr defTabSz="912495"/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defTabSz="912495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Cut-Off : </a:t>
            </a:r>
          </a:p>
          <a:p>
            <a:pPr defTabSz="912495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P-Value &lt; 0.05</a:t>
            </a:r>
          </a:p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| log2FC | &gt; 1.0</a:t>
            </a:r>
          </a:p>
          <a:p>
            <a:pPr marL="285750" indent="-285750" defTabSz="912495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06E86-7D22-497C-B0D1-96496CA3D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4266-5308-4445-84E7-41341EA0D204}" type="datetime1">
              <a:rPr lang="en-US" smtClean="0"/>
              <a:t>4/25/2021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667CBD-6980-4546-B05D-B5F8D2B1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15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268F1CF-E3FA-49AE-A89A-F7481B088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E07BEC-248A-49FA-9E7E-234388803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105" y="2556381"/>
            <a:ext cx="5845779" cy="276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2405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6578A-E480-483C-9829-EC441CAF4A40}"/>
              </a:ext>
            </a:extLst>
          </p:cNvPr>
          <p:cNvSpPr/>
          <p:nvPr/>
        </p:nvSpPr>
        <p:spPr bwMode="auto">
          <a:xfrm>
            <a:off x="4029587" y="638629"/>
            <a:ext cx="2772228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defTabSz="912495"/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506AA9-A523-499C-89B5-D28610F31063}"/>
              </a:ext>
            </a:extLst>
          </p:cNvPr>
          <p:cNvSpPr/>
          <p:nvPr/>
        </p:nvSpPr>
        <p:spPr bwMode="auto">
          <a:xfrm>
            <a:off x="1333208" y="2075092"/>
            <a:ext cx="5123544" cy="38685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285750" indent="-285750" defTabSz="912495">
              <a:buFont typeface="Wingdings" panose="05000000000000000000" pitchFamily="2" charset="2"/>
              <a:buChar char="q"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GSE-147507</a:t>
            </a:r>
          </a:p>
          <a:p>
            <a:pPr defTabSz="912495"/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Total - 1725</a:t>
            </a:r>
          </a:p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Up Regulated – 926</a:t>
            </a:r>
          </a:p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Down Regulated – 799</a:t>
            </a:r>
          </a:p>
          <a:p>
            <a:pPr lvl="1" indent="0" defTabSz="912495"/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defTabSz="912495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GSE-52463</a:t>
            </a:r>
          </a:p>
          <a:p>
            <a:pPr defTabSz="912495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Total - 1008</a:t>
            </a:r>
          </a:p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Up Regulated – 669</a:t>
            </a:r>
          </a:p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Down Regulated - 339</a:t>
            </a:r>
          </a:p>
          <a:p>
            <a:pPr marL="285750" indent="-285750" defTabSz="912495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defTabSz="912495">
              <a:buFont typeface="Wingdings" panose="05000000000000000000" pitchFamily="2" charset="2"/>
              <a:buChar char="q"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Common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Gene: 90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99" y="1494970"/>
            <a:ext cx="4971143" cy="4971143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E53386-882C-4F0F-BBE6-8B99C69C9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DD62-B54E-41DD-850C-5C132F6B4140}" type="datetime1">
              <a:rPr lang="en-US" smtClean="0"/>
              <a:t>4/25/2021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593F02-38F8-47A5-B96F-699FA82F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16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9A27E39-2E0A-4C7A-9FFF-4526E687B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66034345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45138B-13B4-49EC-BCA8-D4C9C328D37E}"/>
              </a:ext>
            </a:extLst>
          </p:cNvPr>
          <p:cNvSpPr/>
          <p:nvPr/>
        </p:nvSpPr>
        <p:spPr bwMode="auto">
          <a:xfrm>
            <a:off x="3360057" y="3073400"/>
            <a:ext cx="5471886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defTabSz="912495"/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338A6-F726-45B8-87D2-FAB31B6D4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79F622-1C9B-4029-A18D-F392E81F5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03E4-58B3-4055-B003-E7853B7C599A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E419B-6958-487F-AEFE-C2063591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97D14EE-940E-4DE3-B80A-71749897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165637732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6578A-E480-483C-9829-EC441CAF4A40}"/>
              </a:ext>
            </a:extLst>
          </p:cNvPr>
          <p:cNvSpPr/>
          <p:nvPr/>
        </p:nvSpPr>
        <p:spPr bwMode="auto">
          <a:xfrm>
            <a:off x="2909881" y="668470"/>
            <a:ext cx="5827719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defTabSz="912495"/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 Pathways Finding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B9161D-C145-4938-B072-22608587F564}"/>
              </a:ext>
            </a:extLst>
          </p:cNvPr>
          <p:cNvSpPr/>
          <p:nvPr/>
        </p:nvSpPr>
        <p:spPr bwMode="auto">
          <a:xfrm>
            <a:off x="1146711" y="1984158"/>
            <a:ext cx="9868477" cy="38744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lvl="4" indent="0" defTabSz="912495"/>
            <a:endParaRPr 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655763" lvl="3" indent="-285750" defTabSz="912495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Pathways</a:t>
            </a:r>
          </a:p>
          <a:p>
            <a:pPr lvl="3" indent="0" defTabSz="912495"/>
            <a:endParaRPr lang="en-US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112963" lvl="4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KEGG</a:t>
            </a:r>
          </a:p>
          <a:p>
            <a:pPr marL="2112963" lvl="4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Wiki Pathways</a:t>
            </a:r>
          </a:p>
          <a:p>
            <a:pPr marL="2112963" lvl="4" indent="-285750" defTabSz="912495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Reactome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112963" lvl="4" indent="-285750" defTabSz="912495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BioCarta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309624-2451-4E46-87E6-AF3D384C9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1500-D32A-4476-9089-FA1A6D1AA593}" type="datetime1">
              <a:rPr lang="en-US" smtClean="0"/>
              <a:t>4/25/2021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CDAF6-998C-47D4-8443-A5A1CF3F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DD714E-1936-44B2-B144-AD8214ECA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197693773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6578A-E480-483C-9829-EC441CAF4A40}"/>
              </a:ext>
            </a:extLst>
          </p:cNvPr>
          <p:cNvSpPr/>
          <p:nvPr/>
        </p:nvSpPr>
        <p:spPr bwMode="auto">
          <a:xfrm>
            <a:off x="2909881" y="668470"/>
            <a:ext cx="5827719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defTabSz="912495"/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 Pathways Finding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B9161D-C145-4938-B072-22608587F564}"/>
              </a:ext>
            </a:extLst>
          </p:cNvPr>
          <p:cNvSpPr/>
          <p:nvPr/>
        </p:nvSpPr>
        <p:spPr bwMode="auto">
          <a:xfrm>
            <a:off x="1146711" y="1984158"/>
            <a:ext cx="9868477" cy="38744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738188" lvl="3" indent="-398463" algn="just" defTabSz="912495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505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i="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athway analysis refers to a method of initial characterization and interpretation of pathological condition that was studied with omics tools. </a:t>
            </a:r>
          </a:p>
          <a:p>
            <a:pPr marL="738188" lvl="3" indent="-398463" algn="just" defTabSz="912495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5050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8188" lvl="3" indent="-398463" algn="just" defTabSz="912495">
              <a:buFont typeface="Wingdings" panose="05000000000000000000" pitchFamily="2" charset="2"/>
              <a:buChar char="Ø"/>
            </a:pPr>
            <a:r>
              <a:rPr lang="en-US" sz="2000" i="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studies might identify long lists of altered genes. </a:t>
            </a:r>
          </a:p>
          <a:p>
            <a:pPr marL="738188" lvl="3" indent="-398463" algn="just" defTabSz="912495">
              <a:buFont typeface="Wingdings" panose="05000000000000000000" pitchFamily="2" charset="2"/>
              <a:buChar char="Ø"/>
            </a:pPr>
            <a:endParaRPr lang="en-US" sz="2000" i="0" dirty="0">
              <a:solidFill>
                <a:srgbClr val="05050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8188" lvl="3" indent="-398463" algn="just" defTabSz="912495">
              <a:buFont typeface="Wingdings" panose="05000000000000000000" pitchFamily="2" charset="2"/>
              <a:buChar char="Ø"/>
            </a:pPr>
            <a:r>
              <a:rPr lang="en-US" sz="2000" i="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Interaction among molecules in a cell that leads to a certain change in a cell.</a:t>
            </a:r>
          </a:p>
          <a:p>
            <a:pPr marL="738188" lvl="3" indent="-398463" algn="just" defTabSz="912495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5050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8188" lvl="3" indent="-398463" algn="just" defTabSz="912495">
              <a:buFont typeface="Wingdings" panose="05000000000000000000" pitchFamily="2" charset="2"/>
              <a:buChar char="Ø"/>
            </a:pPr>
            <a:r>
              <a:rPr lang="en-US" sz="2000" i="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methods of pathway analysis might be used to identify key genes/ proteins .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309624-2451-4E46-87E6-AF3D384C9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1500-D32A-4476-9089-FA1A6D1AA593}" type="datetime1">
              <a:rPr lang="en-US" smtClean="0"/>
              <a:t>4/25/2021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CDAF6-998C-47D4-8443-A5A1CF3F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DD714E-1936-44B2-B144-AD8214ECA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373869120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552C9753-02BF-4D72-B85F-ACB485F83BE6}"/>
              </a:ext>
            </a:extLst>
          </p:cNvPr>
          <p:cNvSpPr/>
          <p:nvPr/>
        </p:nvSpPr>
        <p:spPr bwMode="auto">
          <a:xfrm>
            <a:off x="3904108" y="616566"/>
            <a:ext cx="4175206" cy="841829"/>
          </a:xfrm>
          <a:prstGeom prst="horizontalScroll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ntroduce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urselves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A7229B6-D091-4B0B-99CE-8286845E27A5}"/>
              </a:ext>
            </a:extLst>
          </p:cNvPr>
          <p:cNvSpPr/>
          <p:nvPr/>
        </p:nvSpPr>
        <p:spPr bwMode="auto">
          <a:xfrm>
            <a:off x="1679437" y="2408792"/>
            <a:ext cx="3062514" cy="841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Presented By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1C7142B-44D5-4F78-90E6-1AA4A54C4900}"/>
              </a:ext>
            </a:extLst>
          </p:cNvPr>
          <p:cNvSpPr/>
          <p:nvPr/>
        </p:nvSpPr>
        <p:spPr bwMode="auto">
          <a:xfrm>
            <a:off x="7454965" y="2329558"/>
            <a:ext cx="3062514" cy="841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defTabSz="912495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Supervised By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1428EC-BC97-4932-B412-6613AF9515ED}"/>
              </a:ext>
            </a:extLst>
          </p:cNvPr>
          <p:cNvSpPr/>
          <p:nvPr/>
        </p:nvSpPr>
        <p:spPr bwMode="auto">
          <a:xfrm>
            <a:off x="1492155" y="3532618"/>
            <a:ext cx="5449418" cy="2108201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Imran Hossain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(1734255010)</a:t>
            </a:r>
          </a:p>
          <a:p>
            <a:pPr defTabSz="912495"/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Musfikur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Rahaman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16155035)</a:t>
            </a:r>
          </a:p>
          <a:p>
            <a:pPr defTabSz="912495"/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Tareq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Mahmud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Tonmoy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(1734255015)</a:t>
            </a:r>
          </a:p>
          <a:p>
            <a:pPr marL="0" marR="0" indent="0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Rakibul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Alam Limon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1734255012)</a:t>
            </a:r>
          </a:p>
          <a:p>
            <a:pPr marL="0" marR="0" indent="0" algn="ctr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E8AD8B-7876-4D5D-B718-70BBA8820B67}"/>
              </a:ext>
            </a:extLst>
          </p:cNvPr>
          <p:cNvSpPr/>
          <p:nvPr/>
        </p:nvSpPr>
        <p:spPr bwMode="auto">
          <a:xfrm>
            <a:off x="7250710" y="3250622"/>
            <a:ext cx="4941290" cy="1789006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457200" lvl="0" indent="-342900"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</a:pPr>
            <a:r>
              <a:rPr lang="en-US" sz="24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oboto Condensed Light"/>
              </a:rPr>
              <a:t>Sk. </a:t>
            </a:r>
            <a:r>
              <a:rPr lang="en-US" sz="24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oboto Condensed Light"/>
              </a:rPr>
              <a:t>Tanzir</a:t>
            </a:r>
            <a:r>
              <a:rPr lang="en-US" sz="24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oboto Condensed Light"/>
              </a:rPr>
              <a:t> Mehedi</a:t>
            </a:r>
          </a:p>
          <a:p>
            <a:pPr marL="457200" lvl="0" indent="-342900"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</a:pPr>
            <a:r>
              <a:rPr 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oboto Condensed Light"/>
              </a:rPr>
              <a:t>Lecturer</a:t>
            </a:r>
          </a:p>
          <a:p>
            <a:pPr marL="457200" lvl="0" indent="-342900"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</a:pPr>
            <a:r>
              <a:rPr 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oboto Condensed Light"/>
              </a:rPr>
              <a:t>Department of IT, UITS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320E5A-2029-48F0-BEFD-7100C1105C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21ABA-1D17-4DCC-A6B9-0AE71A636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B095-3963-422A-A6B7-456DE50688EF}" type="datetime1">
              <a:rPr lang="en-US" smtClean="0"/>
              <a:t>4/25/2021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A0C6A9D-11E1-427B-9D5D-18D899C4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2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E999D02-1030-47D5-BBA9-D4451CB44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356820037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7081"/>
              </p:ext>
            </p:extLst>
          </p:nvPr>
        </p:nvGraphicFramePr>
        <p:xfrm>
          <a:off x="501444" y="1959577"/>
          <a:ext cx="7481180" cy="43302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8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0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Database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Pathways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P-Value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Gene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38">
                <a:tc rowSpan="10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KEGG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Steroid biosynthesis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1.41E-06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CYP24A1;CYP51A1;MSMO1;LSS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6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Cytokine-cytokine receptor interaction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2.13E-03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ACVRL1;CXCL6;IL1RN;CCL11;TNFSF8;CCL18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Pertussis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4.89E-03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CXCL6;SFTPA2;SFTPA1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IL-17 signaling pathway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0.008541751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CXCL6;CCL11;MMP1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6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Pathways in cancer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0.009944168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DLL4;MMP1;EPAS1;GADD45A;NOTCH4;STAT4;PIM2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Chemokine signaling pathway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0.010692617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CXCL6;CCL11;ARRB1;CCL18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Parathyroid hormone synthesis, secretion and action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0.01217993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CYP24A1;PDE4B;ARRB1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Leukocyte transendothelial migration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0.014115739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CLDN5;RHOH;CLDN2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Notch signaling pathway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0.019753727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DLL4;NOTCH4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Vitamin B6 metabolism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0.026701191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PSAT1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0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038">
                <a:tc rowSpan="10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WikiPathways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Cholesterol Biosynthesis Pathway WP197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5.04E-07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FDPS;CYP51A1;MSMO1;LSS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86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Lung fibrosis WP3624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9.44E-06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CCL11;SFTPA2;SFTPC;SFTPA1;SMAD7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6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Epithelial to mesenchymal transition in colorectal cancer WP4239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7.61E-04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DLL4;CLDN5;CDH2;NOTCH4;CLDN2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3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Neural Crest Differentiation WP2064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0.001122419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DLL4;TFAP2A;CDH2;NOTCH4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3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Imatinib and Chronic Myeloid Leukemia WP3640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0.003609434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GADD45A;PIM2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86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Sterol Regulatory Element-Binding Proteins (SREBP) signalling WP1982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0.003725975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FDPS;CYP51A1;LSS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3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Neovascularisation processes WP4331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0.003977743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ACVRL1;DLL4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3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Canonical  and Non-canonical Notch signaling WP3845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0.006533184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DLL4;NOTCH4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3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Human Complement System WP2806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0.009581233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SFTPA2;SFTPA1;CFB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3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Notch Signaling WP268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0.017488237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DLL4;NOTCH4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0" marR="6920" marT="6920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1444" y="1409656"/>
            <a:ext cx="547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Pathways</a:t>
            </a:r>
            <a:r>
              <a:rPr lang="en-US" dirty="0"/>
              <a:t> (Top 10 Pathways for each of the subsections) 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659" y="1831450"/>
            <a:ext cx="3829785" cy="16173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107" y="3930452"/>
            <a:ext cx="3829785" cy="188185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B28A6C-8290-43DF-9BB5-7021F070B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A2943-DB52-476F-8896-99AD4B3C77AE}" type="datetime1">
              <a:rPr lang="en-US" smtClean="0"/>
              <a:t>4/25/2021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CA3EB-FDAC-42DD-A742-01C90CCA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4F02B-C7D8-4BEC-850A-0B344A467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2A91EB5-3D43-477F-81AB-B9CE6440DF4B}"/>
              </a:ext>
            </a:extLst>
          </p:cNvPr>
          <p:cNvSpPr/>
          <p:nvPr/>
        </p:nvSpPr>
        <p:spPr bwMode="auto">
          <a:xfrm>
            <a:off x="3113314" y="485070"/>
            <a:ext cx="4913086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457200" lvl="1" indent="0" algn="ctr" defTabSz="9144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Pathways Finding</a:t>
            </a:r>
          </a:p>
        </p:txBody>
      </p:sp>
    </p:spTree>
    <p:extLst>
      <p:ext uri="{BB962C8B-B14F-4D97-AF65-F5344CB8AC3E}">
        <p14:creationId xmlns:p14="http://schemas.microsoft.com/office/powerpoint/2010/main" val="41069942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6578A-E480-483C-9829-EC441CAF4A40}"/>
              </a:ext>
            </a:extLst>
          </p:cNvPr>
          <p:cNvSpPr/>
          <p:nvPr/>
        </p:nvSpPr>
        <p:spPr bwMode="auto">
          <a:xfrm>
            <a:off x="2909881" y="668470"/>
            <a:ext cx="5827719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defTabSz="912495"/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 Ontology Finding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B9161D-C145-4938-B072-22608587F564}"/>
              </a:ext>
            </a:extLst>
          </p:cNvPr>
          <p:cNvSpPr/>
          <p:nvPr/>
        </p:nvSpPr>
        <p:spPr bwMode="auto">
          <a:xfrm>
            <a:off x="1146711" y="1984158"/>
            <a:ext cx="9868477" cy="38744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1655763" lvl="3" indent="-285750" defTabSz="912495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Gene Ontology</a:t>
            </a:r>
          </a:p>
          <a:p>
            <a:pPr lvl="3" indent="0" defTabSz="912495"/>
            <a:endParaRPr lang="en-US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112963" lvl="4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 Biological Process</a:t>
            </a:r>
          </a:p>
          <a:p>
            <a:pPr marL="2112963" lvl="4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 Molecular Function</a:t>
            </a:r>
          </a:p>
          <a:p>
            <a:pPr marL="2112963" lvl="4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 Cellular Component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309624-2451-4E46-87E6-AF3D384C9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1500-D32A-4476-9089-FA1A6D1AA593}" type="datetime1">
              <a:rPr lang="en-US" smtClean="0"/>
              <a:t>4/25/2021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CDAF6-998C-47D4-8443-A5A1CF3F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DD714E-1936-44B2-B144-AD8214ECA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279515131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6578A-E480-483C-9829-EC441CAF4A40}"/>
              </a:ext>
            </a:extLst>
          </p:cNvPr>
          <p:cNvSpPr/>
          <p:nvPr/>
        </p:nvSpPr>
        <p:spPr bwMode="auto">
          <a:xfrm>
            <a:off x="2909881" y="668470"/>
            <a:ext cx="5827719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defTabSz="912495"/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 Ontology Finding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B9161D-C145-4938-B072-22608587F564}"/>
              </a:ext>
            </a:extLst>
          </p:cNvPr>
          <p:cNvSpPr/>
          <p:nvPr/>
        </p:nvSpPr>
        <p:spPr bwMode="auto">
          <a:xfrm>
            <a:off x="1146711" y="1984158"/>
            <a:ext cx="9868477" cy="38744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738188" lvl="3" indent="-398463" algn="just" defTabSz="912495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505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Gene Ontology is a major bioinformatics initiative to unify the representation of gene and gene product attributes across all species. </a:t>
            </a:r>
          </a:p>
          <a:p>
            <a:pPr marL="738188" lvl="3" indent="-398463" algn="just" defTabSz="912495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5050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8188" lvl="3" indent="-398463" algn="just" defTabSz="912495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505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gene ontology allows users to describe a gene to gene products in detail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309624-2451-4E46-87E6-AF3D384C9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1500-D32A-4476-9089-FA1A6D1AA593}" type="datetime1">
              <a:rPr lang="en-US" smtClean="0"/>
              <a:t>4/25/2021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CDAF6-998C-47D4-8443-A5A1CF3F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DD714E-1936-44B2-B144-AD8214ECA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42429215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6578A-E480-483C-9829-EC441CAF4A40}"/>
              </a:ext>
            </a:extLst>
          </p:cNvPr>
          <p:cNvSpPr/>
          <p:nvPr/>
        </p:nvSpPr>
        <p:spPr bwMode="auto">
          <a:xfrm>
            <a:off x="3113314" y="485070"/>
            <a:ext cx="4913086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457200" lvl="1" indent="0" algn="ctr" defTabSz="9144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 Ontology Finding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655709"/>
              </p:ext>
            </p:extLst>
          </p:nvPr>
        </p:nvGraphicFramePr>
        <p:xfrm>
          <a:off x="341087" y="1996161"/>
          <a:ext cx="6728461" cy="4264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5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5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55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16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Category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GO ID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GO pathways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P-value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Genes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234">
                <a:tc rowSpan="10"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GO biological process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GO:0006695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Cholesterol biosynthetic process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1.80E-05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FDPS;CYP51A1;MSMO1;LSS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GO:1902653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Secondary alcohol biosynthetic process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2.02E-05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FDPS;CYP51A1;MSMO1;LSS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GO:0016126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Sterol biosynthetic process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3.10E-05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FDPS;CYP51A1;MSMO1;LSS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GO:0030593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Neutrophil chemotaxis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9.49E-05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CXCL6;CCL11;PDE4B;CCL18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GO:0071621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Granulocyte chemotaxis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1.18E-04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CXCL6;CCL11;PDE4B;CCL18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GO:1990266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Neutrophil migration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1.35E-04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CXCL6;CCL11;PDE4B;CCL18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GO:0034329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Cell junction assembly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1.44E-04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CLDN5;CDH2;FLNC;SMAD7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GO:0008203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Cholesterol metabolic process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2.51E-04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FDPS;CYP51A1;MSMO1;LSS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GO:0045746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Negative regulation of Notch signaling pathway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2.96E-04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DLL4;EGFL7;ARRB1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GO:0043129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Surfactant homeostasis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2.97E-04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SFTPA2;SFTPA1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52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5234">
                <a:tc rowSpan="10"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GO Molecular Function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GO:0004568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Chitinase activity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4.14E-04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CHIT1;CHI3L2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GO:0048185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Activin binding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8.80E-04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ACVRL1;SMAD7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GO:0008009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Chemokine activity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0.001162919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CXCL6;CCL11;CCL18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GO:0030552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cAMP binding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0.001283478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POPDC3;PDE4B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GO:0042379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Chemokine receptor binding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0.001397778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CXCL6;CCL11;CCL18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GO:0030169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Low-density lipoprotein particle binding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0.00260634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TNFAIP6;PCSK9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GO:0030551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Cyclic nucleotide binding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0.003977743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POPDC3;PDE4B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GO:0071813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Lipoprotein particle binding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0.004764343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TNFAIP6;PCSK9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GO:0005125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Cytokine activity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0.005292261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CXCL6;IL1RN;CCL11;CCL18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GO:0000979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RNA polymerase II core promoter sequence-specific DNA binding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0.006533184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TFAP2A;POU2AF1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252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25234">
                <a:tc rowSpan="10"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GO Cellular Component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GO:0042599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Lamellar body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3.86E-05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SFTPA2;SFTPC;SFTPA1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GO:0045334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Clathrin-coated endocytic vesicle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7.54E-05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SFTPA2;SFTPC;CD207;SFTPA1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GO:0005771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Multivesicular body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0.000295817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SFTPA2;SFTPC;SFTPA1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GO:0030139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Endocytic vesicle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0.001438507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SFTPA2;SFTPC;CD207;SFTPA1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GO:0030864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Cortical actin cytoskeleton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0.001660448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CLDN5;CDH2;MYZAP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GO:0030863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Cortical cytoskeleton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0.001660448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CLDN5;CDH2;MYZAP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GO:0005791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Rough endoplasmic reticulum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0.007015271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SFTPA2;SFTPA1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GO:0016342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Catenin complex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0.007015271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CDH2;SMAD7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GO:0030136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Clathrin-coated vesicle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0.010407203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SFTPA2;SFTPC;SFTPA1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25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GO:0005770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Late endosome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0.025350026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SFTPA2;PCSK9;SFTPA1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7" marR="6847" marT="6847" marB="0" anchor="b"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11843" y="1389517"/>
            <a:ext cx="628511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Gene Ontology </a:t>
            </a:r>
            <a:r>
              <a:rPr lang="en-US" dirty="0"/>
              <a:t>(Top 10 GO terms for each of the subsections) </a:t>
            </a:r>
            <a:br>
              <a:rPr lang="en-US" dirty="0"/>
            </a:b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102" y="1583210"/>
            <a:ext cx="3806856" cy="13850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103" y="3231203"/>
            <a:ext cx="3806857" cy="132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103" y="4681564"/>
            <a:ext cx="4111657" cy="162030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E79E29-BE7C-48C9-9B22-847FD87F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15462-D97E-4A17-8995-4DEBFB8FD74C}" type="datetime1">
              <a:rPr lang="en-US" smtClean="0"/>
              <a:t>4/25/2021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55C33D-9264-4831-B509-A43164B44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3097514-E644-4F2E-9439-DDD9AC045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4406127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6578A-E480-483C-9829-EC441CAF4A40}"/>
              </a:ext>
            </a:extLst>
          </p:cNvPr>
          <p:cNvSpPr/>
          <p:nvPr/>
        </p:nvSpPr>
        <p:spPr bwMode="auto">
          <a:xfrm>
            <a:off x="3369187" y="628343"/>
            <a:ext cx="4589556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457200" lvl="1" indent="0" algn="ctr" defTabSz="9144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PPIs Network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ECC59C-8AA2-446A-8FA1-352E937DE006}"/>
              </a:ext>
            </a:extLst>
          </p:cNvPr>
          <p:cNvSpPr/>
          <p:nvPr/>
        </p:nvSpPr>
        <p:spPr bwMode="auto">
          <a:xfrm>
            <a:off x="1146708" y="1855694"/>
            <a:ext cx="9868479" cy="41795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738188" lvl="3" indent="-280988" algn="just" defTabSz="912495">
              <a:buFont typeface="Wingdings" panose="05000000000000000000" pitchFamily="2" charset="2"/>
              <a:buChar char="Ø"/>
            </a:pPr>
            <a:r>
              <a:rPr lang="en-US" sz="2000" i="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protein-protein interaction (PPI) network represents a platform by which we have this chance to systematically identify disease-related genes from the relations between genes with similar functions.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A7780-6ABE-45D8-A344-951F8495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0532-44A2-43A0-BD85-186912C6B07A}" type="datetime1">
              <a:rPr lang="en-US" smtClean="0"/>
              <a:t>4/25/2021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A1CD5-7FF4-444D-A124-47C151776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7DB13-A759-494A-ADCD-809230E4C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395432306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506AA9-A523-499C-89B5-D28610F31063}"/>
              </a:ext>
            </a:extLst>
          </p:cNvPr>
          <p:cNvSpPr/>
          <p:nvPr/>
        </p:nvSpPr>
        <p:spPr bwMode="auto">
          <a:xfrm>
            <a:off x="1422614" y="3232232"/>
            <a:ext cx="2742986" cy="7669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Node- 60</a:t>
            </a:r>
          </a:p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Edge- 308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r="29546"/>
          <a:stretch/>
        </p:blipFill>
        <p:spPr>
          <a:xfrm>
            <a:off x="4932468" y="970851"/>
            <a:ext cx="5405717" cy="528967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C768900-A373-4D14-B8A2-0EA0243E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5BCCB-56DD-45D7-98C6-3D21CE94F945}" type="datetime1">
              <a:rPr lang="en-US" smtClean="0"/>
              <a:t>4/25/2021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DE13BB-BE4A-4F12-A681-A70D9F1B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D058FDE-1A50-4549-BECC-F3B0329D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6578A-E480-483C-9829-EC441CAF4A40}"/>
              </a:ext>
            </a:extLst>
          </p:cNvPr>
          <p:cNvSpPr/>
          <p:nvPr/>
        </p:nvSpPr>
        <p:spPr bwMode="auto">
          <a:xfrm>
            <a:off x="3760838" y="640868"/>
            <a:ext cx="3487409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457200" lvl="1" indent="0" algn="ctr" defTabSz="9144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PPI Network</a:t>
            </a:r>
          </a:p>
        </p:txBody>
      </p:sp>
    </p:spTree>
    <p:extLst>
      <p:ext uri="{BB962C8B-B14F-4D97-AF65-F5344CB8AC3E}">
        <p14:creationId xmlns:p14="http://schemas.microsoft.com/office/powerpoint/2010/main" val="230436840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6578A-E480-483C-9829-EC441CAF4A40}"/>
              </a:ext>
            </a:extLst>
          </p:cNvPr>
          <p:cNvSpPr/>
          <p:nvPr/>
        </p:nvSpPr>
        <p:spPr bwMode="auto">
          <a:xfrm>
            <a:off x="3090722" y="601616"/>
            <a:ext cx="5168725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457200" lvl="1" indent="0" algn="ctr" defTabSz="9144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of Hub Genes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429AE3-2370-40C9-B611-A7C5CC930BBC}"/>
              </a:ext>
            </a:extLst>
          </p:cNvPr>
          <p:cNvSpPr/>
          <p:nvPr/>
        </p:nvSpPr>
        <p:spPr bwMode="auto">
          <a:xfrm>
            <a:off x="1371915" y="2005779"/>
            <a:ext cx="9423904" cy="38050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973138" lvl="3" indent="-398463" algn="just" defTabSz="912495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Nodes that have most interactions in PPI considered Hub Gene.</a:t>
            </a:r>
          </a:p>
          <a:p>
            <a:pPr marL="973138" lvl="3" indent="-398463" algn="just" defTabSz="912495">
              <a:buFont typeface="Wingdings" panose="05000000000000000000" pitchFamily="2" charset="2"/>
              <a:buChar char="Ø"/>
            </a:pP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73138" lvl="3" indent="-398463" algn="just" defTabSz="912495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Hub genes are defined as genes with high correlation in candidate modules. High connectivity means that the connectivity ranked at top 10%.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111645-AC0F-45C8-81A0-149C175A4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B51D-0CF4-469B-9014-9530381D7ABC}" type="datetime1">
              <a:rPr lang="en-US" smtClean="0"/>
              <a:t>4/25/2021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0C8F6-0D1C-411D-ACBB-4D06BDCE1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1192F1-E441-4AD1-9B19-0DDF1A7C6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402822314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6578A-E480-483C-9829-EC441CAF4A40}"/>
              </a:ext>
            </a:extLst>
          </p:cNvPr>
          <p:cNvSpPr/>
          <p:nvPr/>
        </p:nvSpPr>
        <p:spPr bwMode="auto">
          <a:xfrm>
            <a:off x="4165600" y="593388"/>
            <a:ext cx="2573009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457200" lvl="1" indent="0" algn="ctr" defTabSz="9144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Hub Genes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506AA9-A523-499C-89B5-D28610F31063}"/>
              </a:ext>
            </a:extLst>
          </p:cNvPr>
          <p:cNvSpPr/>
          <p:nvPr/>
        </p:nvSpPr>
        <p:spPr bwMode="auto">
          <a:xfrm>
            <a:off x="551543" y="2984822"/>
            <a:ext cx="3348104" cy="13217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Top-18</a:t>
            </a:r>
          </a:p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Nodes-20</a:t>
            </a:r>
          </a:p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Edges-24</a:t>
            </a:r>
          </a:p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Effectful gene: 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0" t="3508" r="20685" b="6764"/>
          <a:stretch/>
        </p:blipFill>
        <p:spPr>
          <a:xfrm>
            <a:off x="5177117" y="1349829"/>
            <a:ext cx="5558851" cy="5326412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3FC1F07-6242-4B23-BAB5-D338FA9C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5A46-71F0-45CF-AE07-CCB6694AFA15}" type="datetime1">
              <a:rPr lang="en-US" smtClean="0"/>
              <a:t>4/25/2021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47D9E1-23F4-43DF-B4B3-A8792A29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27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7E64082-C385-48AD-B27E-3F544A1E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101134379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6578A-E480-483C-9829-EC441CAF4A40}"/>
              </a:ext>
            </a:extLst>
          </p:cNvPr>
          <p:cNvSpPr/>
          <p:nvPr/>
        </p:nvSpPr>
        <p:spPr bwMode="auto">
          <a:xfrm>
            <a:off x="3492325" y="768404"/>
            <a:ext cx="4077344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457200" lvl="1" indent="0" algn="ctr" defTabSz="9144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TF-Gene Interactions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429AE3-2370-40C9-B611-A7C5CC930BBC}"/>
              </a:ext>
            </a:extLst>
          </p:cNvPr>
          <p:cNvSpPr/>
          <p:nvPr/>
        </p:nvSpPr>
        <p:spPr bwMode="auto">
          <a:xfrm>
            <a:off x="1357169" y="2050781"/>
            <a:ext cx="8635833" cy="38744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1036638" lvl="3" indent="-342900" algn="just" defTabSz="912495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505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 </a:t>
            </a:r>
            <a:r>
              <a:rPr lang="en-US" sz="2000" i="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 interaction with the identified common DEGs evaluates the outcome of TF on functional pathways and expression levels of the genes.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A8390-FECC-4A4B-9837-715570552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7043-290A-49F1-9030-75E6A7A8A7E9}" type="datetime1">
              <a:rPr lang="en-US" smtClean="0"/>
              <a:t>4/25/2021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797D0-3293-48E7-A868-AB43B565B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28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894C52-C36A-4F4B-A0AC-D56B66A6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348397489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6578A-E480-483C-9829-EC441CAF4A40}"/>
              </a:ext>
            </a:extLst>
          </p:cNvPr>
          <p:cNvSpPr/>
          <p:nvPr/>
        </p:nvSpPr>
        <p:spPr bwMode="auto">
          <a:xfrm>
            <a:off x="3428181" y="533399"/>
            <a:ext cx="4121589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457200" lvl="1" indent="0" algn="ctr" defTabSz="9144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TF-Gene Interactions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506AA9-A523-499C-89B5-D28610F31063}"/>
              </a:ext>
            </a:extLst>
          </p:cNvPr>
          <p:cNvSpPr/>
          <p:nvPr/>
        </p:nvSpPr>
        <p:spPr bwMode="auto">
          <a:xfrm>
            <a:off x="443966" y="3129483"/>
            <a:ext cx="2850563" cy="11499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Node- 155</a:t>
            </a:r>
          </a:p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Edge- 208</a:t>
            </a:r>
          </a:p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TF-Gene- 147</a:t>
            </a:r>
          </a:p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DEGs Gene -8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5" r="18214"/>
          <a:stretch/>
        </p:blipFill>
        <p:spPr>
          <a:xfrm>
            <a:off x="4005729" y="1451097"/>
            <a:ext cx="6602506" cy="517452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5BD21E-8A17-46C4-8E19-FE127E88F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24A1-8BC3-4293-BDBD-A7909B481AC1}" type="datetime1">
              <a:rPr lang="en-US" smtClean="0"/>
              <a:t>4/25/2021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61386F-55A5-44B0-A4F3-8D504172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29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764DCD-874C-47F9-9C04-A6154DB4C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24200012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2A36ED0-ACD2-4C7E-89BA-C72A5DEE4FDA}"/>
              </a:ext>
            </a:extLst>
          </p:cNvPr>
          <p:cNvSpPr txBox="1"/>
          <p:nvPr/>
        </p:nvSpPr>
        <p:spPr>
          <a:xfrm>
            <a:off x="5470359" y="1065876"/>
            <a:ext cx="730817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1" fontAlgn="auto" hangingPunct="1"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Introduction</a:t>
            </a:r>
          </a:p>
          <a:p>
            <a:pPr marL="342900" lvl="0" indent="-342900" defTabSz="914400" eaLnBrk="1" fontAlgn="auto" hangingPunct="1"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Objectives</a:t>
            </a:r>
          </a:p>
          <a:p>
            <a:pPr marL="342900" lvl="0" indent="-342900" defTabSz="914400" eaLnBrk="1" fontAlgn="auto" hangingPunct="1"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Related Works</a:t>
            </a:r>
          </a:p>
          <a:p>
            <a:pPr marL="342900" lvl="0" indent="-342900" defTabSz="914400" eaLnBrk="1" fontAlgn="auto" hangingPunct="1"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Methodology</a:t>
            </a:r>
          </a:p>
          <a:p>
            <a:pPr marL="342900" lvl="0" indent="-342900" defTabSz="914400" eaLnBrk="1" fontAlgn="auto" hangingPunct="1"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Analysis</a:t>
            </a:r>
          </a:p>
          <a:p>
            <a:pPr marL="342900" lvl="0" indent="-342900" defTabSz="914400" eaLnBrk="1" fontAlgn="auto" hangingPunct="1"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Results Analysis</a:t>
            </a:r>
          </a:p>
          <a:p>
            <a:pPr marL="742950" lvl="1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Identification of DEGs and Common Gene Between Covid-19 &amp; IPF</a:t>
            </a:r>
          </a:p>
          <a:p>
            <a:pPr marL="742950" lvl="1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 Ontology Analysis</a:t>
            </a:r>
          </a:p>
          <a:p>
            <a:pPr marL="742950" lvl="1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Pathways Finding</a:t>
            </a:r>
          </a:p>
          <a:p>
            <a:pPr marL="742950" lvl="1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PPI Network Analysis</a:t>
            </a:r>
          </a:p>
          <a:p>
            <a:pPr marL="742950" lvl="1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Hub Genes Analysis</a:t>
            </a:r>
          </a:p>
          <a:p>
            <a:pPr marL="742950" lvl="1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TF-Gene Interactions</a:t>
            </a:r>
          </a:p>
          <a:p>
            <a:pPr marL="742950" lvl="1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TF-miRNA Coregulatory Network</a:t>
            </a:r>
          </a:p>
          <a:p>
            <a:pPr marL="742950" lvl="1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Candidate Drug Identification</a:t>
            </a:r>
          </a:p>
          <a:p>
            <a:pPr marL="342900" lvl="0" indent="-342900" defTabSz="914400" eaLnBrk="1" fontAlgn="auto" hangingPunct="1"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Conclusion</a:t>
            </a:r>
          </a:p>
          <a:p>
            <a:pPr marL="342900" lvl="0" indent="-342900" defTabSz="914400" eaLnBrk="1" fontAlgn="auto" hangingPunct="1"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Reference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A4E3D0-108E-4EAF-B863-1F626FC15A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CFC6C0-26DD-4183-9EDE-D22B66128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F0582-1B05-4804-A19D-EE8880435A60}" type="datetime1">
              <a:rPr lang="en-US" smtClean="0"/>
              <a:t>4/25/2021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CCCCF-0201-4DD7-957A-CE41DB1D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3</a:t>
            </a:fld>
            <a:endParaRPr lang="en-US"/>
          </a:p>
        </p:txBody>
      </p:sp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C891CAED-5A5B-4CFB-A4CA-8EE290F5EF50}"/>
              </a:ext>
            </a:extLst>
          </p:cNvPr>
          <p:cNvSpPr/>
          <p:nvPr/>
        </p:nvSpPr>
        <p:spPr bwMode="auto">
          <a:xfrm>
            <a:off x="813026" y="3002746"/>
            <a:ext cx="4175206" cy="841829"/>
          </a:xfrm>
          <a:prstGeom prst="horizontalScroll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Outlines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73A41-6128-4031-BE58-E477BB778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251434134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6578A-E480-483C-9829-EC441CAF4A40}"/>
              </a:ext>
            </a:extLst>
          </p:cNvPr>
          <p:cNvSpPr/>
          <p:nvPr/>
        </p:nvSpPr>
        <p:spPr bwMode="auto">
          <a:xfrm>
            <a:off x="2685142" y="638629"/>
            <a:ext cx="5979886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457200" lvl="1" indent="0" algn="ctr" defTabSz="9144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TF-miRNA Coregulatory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429AE3-2370-40C9-B611-A7C5CC930BBC}"/>
              </a:ext>
            </a:extLst>
          </p:cNvPr>
          <p:cNvSpPr/>
          <p:nvPr/>
        </p:nvSpPr>
        <p:spPr bwMode="auto">
          <a:xfrm>
            <a:off x="1357169" y="2026362"/>
            <a:ext cx="9055192" cy="38744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1031875" lvl="3" indent="-515938" algn="just" defTabSz="912495">
              <a:buFont typeface="Wingdings" panose="05000000000000000000" pitchFamily="2" charset="2"/>
              <a:buChar char="Ø"/>
            </a:pPr>
            <a:r>
              <a:rPr lang="en-US" sz="2000" i="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of the TF-miRNA coregulatory network delivers miRNAs and TFs interaction with the common DEGs.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0EB46F-7DFC-4D8A-BF02-2AC8C607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5A17D-E16A-4E83-ABBE-3207EB76A31D}" type="datetime1">
              <a:rPr lang="en-US" smtClean="0"/>
              <a:t>4/25/2021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6BB72-759A-4117-9554-9FE538EF7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30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093224-8C61-49D9-997C-5AFC6DD4C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323157943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6578A-E480-483C-9829-EC441CAF4A40}"/>
              </a:ext>
            </a:extLst>
          </p:cNvPr>
          <p:cNvSpPr/>
          <p:nvPr/>
        </p:nvSpPr>
        <p:spPr bwMode="auto">
          <a:xfrm>
            <a:off x="2823882" y="638629"/>
            <a:ext cx="6319099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457200" lvl="1" indent="0" algn="ctr" defTabSz="9144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TF-miRNA Coregulatory Network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506AA9-A523-499C-89B5-D28610F31063}"/>
              </a:ext>
            </a:extLst>
          </p:cNvPr>
          <p:cNvSpPr/>
          <p:nvPr/>
        </p:nvSpPr>
        <p:spPr bwMode="auto">
          <a:xfrm>
            <a:off x="1878294" y="3067504"/>
            <a:ext cx="2590467" cy="16667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Node- 179</a:t>
            </a:r>
          </a:p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Edge-  189</a:t>
            </a:r>
          </a:p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miRNA- 125</a:t>
            </a:r>
          </a:p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DEGs – 7</a:t>
            </a:r>
          </a:p>
          <a:p>
            <a:pPr marL="741363" lvl="1" indent="-285750" defTabSz="912495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TF Gene - 47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7" r="23603"/>
          <a:stretch/>
        </p:blipFill>
        <p:spPr>
          <a:xfrm>
            <a:off x="5073445" y="1517093"/>
            <a:ext cx="5586143" cy="5014451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15C8A32-3673-4A8A-BC46-8B42EDC8F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5B31-D570-4739-890E-25C20F668219}" type="datetime1">
              <a:rPr lang="en-US" smtClean="0"/>
              <a:t>4/25/2021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BCCCCE-E297-41EB-9FF2-6EEB9FD3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31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744CE6-2379-4818-A2DC-E041EBFF8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158883497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6578A-E480-483C-9829-EC441CAF4A40}"/>
              </a:ext>
            </a:extLst>
          </p:cNvPr>
          <p:cNvSpPr/>
          <p:nvPr/>
        </p:nvSpPr>
        <p:spPr bwMode="auto">
          <a:xfrm>
            <a:off x="2766258" y="859589"/>
            <a:ext cx="5817654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457200" lvl="1" indent="0" algn="ctr" defTabSz="9144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of Candidate Drug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811C6C-AC7E-4D75-9810-C8795EB6D560}"/>
              </a:ext>
            </a:extLst>
          </p:cNvPr>
          <p:cNvSpPr/>
          <p:nvPr/>
        </p:nvSpPr>
        <p:spPr bwMode="auto">
          <a:xfrm>
            <a:off x="1357169" y="2026362"/>
            <a:ext cx="9143683" cy="38744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798513" lvl="1" indent="-342900" defTabSz="912495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P-value and adjusted P-value, the results from the candidate drugs were generated.</a:t>
            </a:r>
          </a:p>
          <a:p>
            <a:pPr marL="798513" lvl="1" indent="-342900" defTabSz="912495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5050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513" lvl="1" indent="-342900" defTabSz="912495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depicts that two drug molecules are mostly interacted with most of the genes. </a:t>
            </a:r>
          </a:p>
          <a:p>
            <a:pPr marL="798513" lvl="1" indent="-342900" defTabSz="912495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5050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513" lvl="1" indent="-342900" defTabSz="912495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these signature drugs were detected for the common DEGs, these drugs represent common drugs for COVID-19 and IPF.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6C7687-1E31-4605-AD7A-7BBEB3876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E78B-1833-4819-A7BA-724AA1DFCB8A}" type="datetime1">
              <a:rPr lang="en-US" smtClean="0"/>
              <a:t>4/25/2021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F0928-3D2B-4126-AB57-01479CA9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32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667E00-17CC-4568-B230-CDB601C8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118163322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6578A-E480-483C-9829-EC441CAF4A40}"/>
              </a:ext>
            </a:extLst>
          </p:cNvPr>
          <p:cNvSpPr/>
          <p:nvPr/>
        </p:nvSpPr>
        <p:spPr bwMode="auto">
          <a:xfrm>
            <a:off x="3732608" y="436217"/>
            <a:ext cx="3192441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457200" lvl="1" indent="0" algn="ctr" defTabSz="9144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Candidate Drug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036644"/>
              </p:ext>
            </p:extLst>
          </p:nvPr>
        </p:nvGraphicFramePr>
        <p:xfrm>
          <a:off x="341087" y="1583141"/>
          <a:ext cx="6783043" cy="4612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3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95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67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Name of drugs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P-value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Adjusted P-value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Genes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0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8-Bromo-cAMP, Na CTD 00007044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1.22358E-06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0.001936931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SFTPA2;TRPA1;GADD45A;SFTPC;CYP51A1;MSMO1;LSS;RASIP1;MEDAG;CAPN6;PSAT1;LAMP3;PAPPA;SLC39A8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5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NICKEL SULFATE CTD 00001417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1.02815E-05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0.008137833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CXCL6;IL1RN;CCL11;TNFAIP6;MMP1;EPAS1;LAMP3;CD207;PDE4B;STAT4;CD69;SAMSN1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8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AFLATOXIN B1 CTD 00007128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1.82186E-05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0.00947667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POPDC3;IL1RN;RTKN2;HP;PCSK9;MSMO1;WFDC2;RGS4;SELENBP1;VSIG1;MDK;LAMP3;SLAMF7;PIM2;FLNC;TNS4;FDPS;TRPA1;GADD45A;LSS;CYP24A1;PSAT1;ID3;MNS1;COL9A2;STEAP1;NES;CFB;FREM2;KANK3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3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OZONE CTD 00006460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2.51744E-05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0.00947667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TFAP2A;SFTPA2;TRPA1;SFTPA1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0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progesterone CTD 00006624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2.99326E-05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0.00947667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FDPS;TNFAIP6;MMP1;NEBL;GADD45A;CYP51A1;HP;MSMO1;LRRC32;LSS;WFDC2;MEDAG;RGS4;CLDN5;CYP24A1;CAPN6;PSAT1;PAPPA;PDE4B;ID3;SLC39A8;NES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83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zardaverine HL60 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6.27591E-05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0.014433048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IL1RN;TNFAIP6;PDE4B;ID3;SAMSN1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66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estradiol CTD 00005920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6.38227E-05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0.014433048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POPDC3;IL1RN;TNFAIP6;HHLA2;HP;PCSK9;MSMO1;LRRC32;PWP2;WFDC2;RGS4;SELENBP1;NDST1;CAPN6;MDK;LAMP3;PDK4;PDE4B;STAT4;SLC39A8;FLNC;MMP1;NEBL;GADD45A;ELOVL2;CYP51A1;LSS;CLDN5;CYP24A1;PSAT1;PAPPA;ID3;MNS1;STEAP1;CFB;FREM2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83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astemizole HL60 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8.15096E-05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0.016128719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TNFAIP6;CYP51A1;MSMO1;SLC39A8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66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benzo[a]pyrene CTD 00005488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9.88782E-05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0.017391584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ROBO4;IL1RN;TNFAIP6;EPAS1;GALNT18;RTKN2;HP;PCSK9;ARRB1;MSMO1;MEDAG;SELENBP1;CDH2;MDK;LAMP3;PDK4;PDE4B;PIM2;FLNC;TNS4;CDR1;FDPS;MMP1;GADD45A;CYP51A1;LSS;CLDN5;CYP24A1;PSAT1;PAPPA;POU2AF1;TNIP3;ID3;MNS1;CD69;CFB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5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dexamethasone CTD 00005779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0.000116758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0.018482771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SFTPA2;MMP1;LAMP3;SFTPC;HP;SLC39A8;SFTPA1;CD69;NES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93" marR="7793" marT="7793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694" y="3632555"/>
            <a:ext cx="4381315" cy="18503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70694" y="1748118"/>
            <a:ext cx="45237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molecules that most genes are interacted with : </a:t>
            </a:r>
            <a:br>
              <a:rPr lang="en-US" dirty="0"/>
            </a:br>
            <a:endParaRPr lang="en-US" dirty="0"/>
          </a:p>
          <a:p>
            <a:r>
              <a:rPr lang="en-US" dirty="0"/>
              <a:t>CTD 00005920</a:t>
            </a:r>
          </a:p>
          <a:p>
            <a:r>
              <a:rPr lang="en-US" dirty="0"/>
              <a:t>CTD 00005488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EC2713-04BB-4907-9634-630B9980D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8482-8A8F-4708-9691-8D1CAED55C9D}" type="datetime1">
              <a:rPr lang="en-US" smtClean="0"/>
              <a:t>4/25/2021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EE08C-27B3-4024-B5B4-F2E13B5E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33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DBD4DE1-1AFC-477B-B618-5A761362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413683381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45138B-13B4-49EC-BCA8-D4C9C328D37E}"/>
              </a:ext>
            </a:extLst>
          </p:cNvPr>
          <p:cNvSpPr/>
          <p:nvPr/>
        </p:nvSpPr>
        <p:spPr bwMode="auto">
          <a:xfrm>
            <a:off x="3360057" y="3073400"/>
            <a:ext cx="5471886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defTabSz="912495"/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338A6-F726-45B8-87D2-FAB31B6D4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64EE43-9B1C-4C55-8E79-A3EEB76F6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94B5-8267-4C5F-89D6-AD19E802BFA5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ABF5A-A52A-46A6-9BB1-32160762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34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2528D9-D2B1-4D68-84BB-58950C296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189914714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E2AB69-FE8A-4082-8C4A-F2BF3EE54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A8885-7ED7-481A-9D12-00DFF9269D8A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806F7-3AB5-46EC-956D-B31C0697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35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5406D0-682D-4C61-B761-00DF9CC2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A2D1FD-0E40-4753-AC78-E9EF5BCE4117}"/>
              </a:ext>
            </a:extLst>
          </p:cNvPr>
          <p:cNvSpPr/>
          <p:nvPr/>
        </p:nvSpPr>
        <p:spPr bwMode="auto">
          <a:xfrm>
            <a:off x="3732608" y="436217"/>
            <a:ext cx="3192441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457200" lvl="1" indent="0" defTabSz="9144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F34C4-C7DC-43C5-A28B-12AA4263E879}"/>
              </a:ext>
            </a:extLst>
          </p:cNvPr>
          <p:cNvSpPr txBox="1"/>
          <p:nvPr/>
        </p:nvSpPr>
        <p:spPr>
          <a:xfrm>
            <a:off x="830826" y="1349829"/>
            <a:ext cx="107515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dimension of machine learning with bioinformatics in the field of medical technology especially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SARS-Cov2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pandemic.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context of transcriptomic analysis,  a few research has been done so far on SARS-CoV-2 and IPF.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accomplished DEGs analysis between two datasets and filtered the materials through common gene identification and attempted to find infection responses between SARS-CoV-2 and IPF affected lung cells.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regarding SARS-CoV-2 and IPF to predict the way of detecting infections for various diseases.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analysis ensure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identification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performances between SARS-CoV-2 and IPF.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SARS-CoV-2 is a recent discovery, there has been little research on its risk factors and infections.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research will become more and more important with the availability of exceeding datasets.</a:t>
            </a:r>
          </a:p>
        </p:txBody>
      </p:sp>
    </p:spTree>
    <p:extLst>
      <p:ext uri="{BB962C8B-B14F-4D97-AF65-F5344CB8AC3E}">
        <p14:creationId xmlns:p14="http://schemas.microsoft.com/office/powerpoint/2010/main" val="396235148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6578A-E480-483C-9829-EC441CAF4A40}"/>
              </a:ext>
            </a:extLst>
          </p:cNvPr>
          <p:cNvSpPr/>
          <p:nvPr/>
        </p:nvSpPr>
        <p:spPr bwMode="auto">
          <a:xfrm>
            <a:off x="3734620" y="543221"/>
            <a:ext cx="2982686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457200" lvl="1" indent="0" defTabSz="9144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2671" y="1448795"/>
            <a:ext cx="1029251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arenR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Coronaviridae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 Group of the International Committee on Taxonomy of Viruses.. The species severe acute respiratory syndrome-related coronavirus: classifying 2019-nCoV and naming it SARS-CoV-2.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Microbiol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2020;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(4):536–44 .</a:t>
            </a:r>
          </a:p>
          <a:p>
            <a:pPr marL="342900" indent="-342900" algn="just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Walls AC, Park YJ,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Tortorici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Structure, function, and antigenicity of the SARS-CoV-2 spike glycoprotein.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2020;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(2):281–92 .</a:t>
            </a:r>
          </a:p>
          <a:p>
            <a:pPr marL="342900" indent="-342900" algn="just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George PM, Wells AU, Jenkins RG. Pulmonary fibrosis and COVID-19: the potential role for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antifibrotic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therapy.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Lancet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Respir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2020;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(8):807–15 .</a:t>
            </a:r>
          </a:p>
          <a:p>
            <a:pPr marL="342900" indent="-342900" algn="just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Sheng G, Chen P, Wei Y,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Viral infection increases the risk of idiopathic pulmonary fibrosis: a meta-analysis.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2019;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(5):1175–87 .</a:t>
            </a:r>
          </a:p>
          <a:p>
            <a:pPr marL="342900" indent="-342900" algn="just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 P, Lu X, Xu C,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of COVID-19 based on current evidence.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Med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Virol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2020;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(6):548–51</a:t>
            </a:r>
          </a:p>
          <a:p>
            <a:pPr marL="342900" indent="-342900" algn="just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Zou L,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F, Huang M,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SARS-CoV-2 viral load in upper respiratory specimens of infected patients.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Engl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2020;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(12):1177–9. </a:t>
            </a:r>
          </a:p>
          <a:p>
            <a:pPr marL="342900" indent="-342900" algn="just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Rodriguez-Morales AJ,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Gallego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Escalera-Antezana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JP,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COVID-19 in Latin America: the implications of the first confirmed case in Brazil.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Med Infect Dis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2020;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:101613.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B69AD-F416-4FBC-8D42-F6C1986C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B70F8-5989-4A50-A699-376DFEFB168D}" type="datetime1">
              <a:rPr lang="en-US" smtClean="0"/>
              <a:t>4/25/2021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439D0-792D-4F59-A3D2-DF5AD698A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36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ED861-739A-4540-B090-B15FD189D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130487001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文本框 16" hidden="1"/>
          <p:cNvSpPr txBox="1">
            <a:spLocks noChangeArrowheads="1"/>
          </p:cNvSpPr>
          <p:nvPr/>
        </p:nvSpPr>
        <p:spPr bwMode="auto">
          <a:xfrm>
            <a:off x="4781550" y="3502025"/>
            <a:ext cx="3109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2800" b="1">
                <a:solidFill>
                  <a:srgbClr val="007BC6"/>
                </a:solidFill>
                <a:latin typeface="方正兰亭超细黑简体" pitchFamily="2" charset="-122"/>
                <a:ea typeface="方正兰亭超细黑简体" pitchFamily="2" charset="-122"/>
              </a:rPr>
              <a:t>Company </a:t>
            </a:r>
            <a:r>
              <a:rPr lang="en-US" altLang="zh-CN" sz="2800" b="1">
                <a:solidFill>
                  <a:srgbClr val="2C3441"/>
                </a:solidFill>
                <a:latin typeface="方正兰亭超细黑简体" pitchFamily="2" charset="-122"/>
                <a:ea typeface="方正兰亭超细黑简体" pitchFamily="2" charset="-122"/>
              </a:rPr>
              <a:t>name</a:t>
            </a:r>
            <a:endParaRPr lang="zh-CN" altLang="en-US" sz="2800" b="1">
              <a:solidFill>
                <a:srgbClr val="2C3441"/>
              </a:solidFill>
              <a:latin typeface="方正兰亭超细黑简体" pitchFamily="2" charset="-122"/>
              <a:ea typeface="方正兰亭超细黑简体" pitchFamily="2" charset="-122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0" y="2260004"/>
            <a:ext cx="12192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tr-TR" altLang="zh-CN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方正兰亭超细黑简体" pitchFamily="2" charset="-122"/>
              </a:rPr>
              <a:t>THANK YOU !</a:t>
            </a:r>
            <a:endParaRPr lang="zh-CN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方正兰亭超细黑简体" pitchFamily="2" charset="-122"/>
            </a:endParaRPr>
          </a:p>
        </p:txBody>
      </p:sp>
      <p:cxnSp>
        <p:nvCxnSpPr>
          <p:cNvPr id="9" name="直接连接符 6"/>
          <p:cNvCxnSpPr>
            <a:cxnSpLocks/>
          </p:cNvCxnSpPr>
          <p:nvPr/>
        </p:nvCxnSpPr>
        <p:spPr bwMode="auto">
          <a:xfrm>
            <a:off x="2752725" y="3300693"/>
            <a:ext cx="68167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924" y="3785747"/>
            <a:ext cx="1880326" cy="193141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1448AC-7A81-4CF4-BCCC-88A446AA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38F8-D66B-48DE-8965-FE3056BA9BE1}" type="datetime1">
              <a:rPr lang="en-US" smtClean="0"/>
              <a:t>4/25/2021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E037C-1BFF-46A9-A57F-BFC82FE41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F6DAF-4E75-4B86-A02B-42CE2CD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</p:cSld>
  <p:clrMapOvr>
    <a:masterClrMapping/>
  </p:clrMapOvr>
  <p:transition spd="slow" advTm="1322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45138B-13B4-49EC-BCA8-D4C9C328D37E}"/>
              </a:ext>
            </a:extLst>
          </p:cNvPr>
          <p:cNvSpPr/>
          <p:nvPr/>
        </p:nvSpPr>
        <p:spPr bwMode="auto">
          <a:xfrm>
            <a:off x="3360057" y="3073400"/>
            <a:ext cx="5471886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defTabSz="912495"/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338A6-F726-45B8-87D2-FAB31B6D4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93C67-62E4-4344-9F90-8654E0832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39111-EC22-45F5-99DF-57C00291FAB4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5C2AF-0E3B-483A-9911-7FDAEC565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F63C61-4042-4801-B1B9-8B8020F4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11769571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CB1CA77-4F04-459C-8468-F53D4F4F4F31}"/>
              </a:ext>
            </a:extLst>
          </p:cNvPr>
          <p:cNvSpPr/>
          <p:nvPr/>
        </p:nvSpPr>
        <p:spPr bwMode="auto">
          <a:xfrm>
            <a:off x="4154714" y="533399"/>
            <a:ext cx="3882572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defTabSz="912495"/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FAF11A-FA2C-46E8-93EB-2016BACF67EA}"/>
              </a:ext>
            </a:extLst>
          </p:cNvPr>
          <p:cNvSpPr/>
          <p:nvPr/>
        </p:nvSpPr>
        <p:spPr bwMode="auto">
          <a:xfrm>
            <a:off x="951738" y="1567543"/>
            <a:ext cx="10288523" cy="475705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ongoing coronavirus (COVID-19)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pandemic has driven universal health and healthcare exigency, aside from the remarkable socio-economic effects.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Virus genome sequencing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vital and rapidly-developing tool in the diagnosis of COVID-19 and in understanding the spread and control of the new coronavirus.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Idiopathic pulmonary fibrosis (IPF)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a risk factor for COVID-19 as patients with long-term lung injuries are more likely to suffer in the brutishness of the pestilence. </a:t>
            </a:r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9DBA6-D9B6-4AF1-9969-FEB8602358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481" y="4051145"/>
            <a:ext cx="1876687" cy="1952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4089251"/>
            <a:ext cx="1810003" cy="1914792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8CBFB8E-C32D-4F72-BEAE-8D774D8B7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9157-675D-4BE3-8BC7-95CA9CBDC1FC}" type="datetime1">
              <a:rPr lang="en-US" smtClean="0"/>
              <a:t>4/25/2021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06722F-5A2A-40BC-8D40-BA19861F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35CAAC4-9150-4665-8069-F54D5A88E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6041429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6578A-E480-483C-9829-EC441CAF4A40}"/>
              </a:ext>
            </a:extLst>
          </p:cNvPr>
          <p:cNvSpPr/>
          <p:nvPr/>
        </p:nvSpPr>
        <p:spPr bwMode="auto">
          <a:xfrm>
            <a:off x="4154714" y="533399"/>
            <a:ext cx="3882572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defTabSz="912495"/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506AA9-A523-499C-89B5-D28610F31063}"/>
              </a:ext>
            </a:extLst>
          </p:cNvPr>
          <p:cNvSpPr/>
          <p:nvPr/>
        </p:nvSpPr>
        <p:spPr bwMode="auto">
          <a:xfrm>
            <a:off x="864177" y="1716684"/>
            <a:ext cx="10463646" cy="4272818"/>
          </a:xfrm>
          <a:prstGeom prst="rect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helps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positively by discovering an effective identification for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Severe Acute Respiratory Syndrome Coronavirus 2 (SARS-CoV-2) with IPF.</a:t>
            </a:r>
          </a:p>
          <a:p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32" y="3853093"/>
            <a:ext cx="10058400" cy="1384021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EB5F110-E4A0-483A-BC49-1BA8D6591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A726-858F-4A2B-9DB5-0047BBA3212F}" type="datetime1">
              <a:rPr lang="en-US" smtClean="0"/>
              <a:t>4/25/2021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85881A-F351-477D-AB62-0EB32C6E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7A1AD10-B80C-4E15-9943-4145FBEA0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391583784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45138B-13B4-49EC-BCA8-D4C9C328D37E}"/>
              </a:ext>
            </a:extLst>
          </p:cNvPr>
          <p:cNvSpPr/>
          <p:nvPr/>
        </p:nvSpPr>
        <p:spPr bwMode="auto">
          <a:xfrm>
            <a:off x="3360057" y="3073400"/>
            <a:ext cx="5471886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defTabSz="912495"/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338A6-F726-45B8-87D2-FAB31B6D4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F60AFD-825B-4BBC-8D23-5B5371636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7656A-C911-4414-BF5D-4F3811B799B2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2C944-09E9-4D95-B7D1-7BA57352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7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4A3338-0A36-4489-AD37-1F894DCCE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250661114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6578A-E480-483C-9829-EC441CAF4A40}"/>
              </a:ext>
            </a:extLst>
          </p:cNvPr>
          <p:cNvSpPr/>
          <p:nvPr/>
        </p:nvSpPr>
        <p:spPr bwMode="auto">
          <a:xfrm>
            <a:off x="4154714" y="533399"/>
            <a:ext cx="3882572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defTabSz="912495"/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506AA9-A523-499C-89B5-D28610F31063}"/>
              </a:ext>
            </a:extLst>
          </p:cNvPr>
          <p:cNvSpPr/>
          <p:nvPr/>
        </p:nvSpPr>
        <p:spPr bwMode="auto">
          <a:xfrm>
            <a:off x="551542" y="1567543"/>
            <a:ext cx="11088915" cy="4757058"/>
          </a:xfrm>
          <a:prstGeom prst="rect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 will use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methods which will provide a strong identification genetic effect of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SARS-CoV-2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infections with IPF diseases.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Also, try to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find out the discrete effects of SARS-CoV-2 infections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with IPF diseases by network based analysis.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Effect of SARS-CoV-2 virus for IPF patients.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biological pathways and the other relationship between COVID-19 and IPF patients.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common genes and possible targets drug.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 present more accurate results by comparing  network based analysis with others.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9F63-6375-4668-AC6D-ABEEBB8FD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EB5F110-E4A0-483A-BC49-1BA8D6591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A726-858F-4A2B-9DB5-0047BBA3212F}" type="datetime1">
              <a:rPr lang="en-US" smtClean="0"/>
              <a:t>4/25/2021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85881A-F351-477D-AB62-0EB32C6E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7A1AD10-B80C-4E15-9943-4145FBEA0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419426488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45138B-13B4-49EC-BCA8-D4C9C328D37E}"/>
              </a:ext>
            </a:extLst>
          </p:cNvPr>
          <p:cNvSpPr/>
          <p:nvPr/>
        </p:nvSpPr>
        <p:spPr bwMode="auto">
          <a:xfrm>
            <a:off x="3360057" y="3073400"/>
            <a:ext cx="5471886" cy="711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 defTabSz="912495"/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338A6-F726-45B8-87D2-FAB31B6D4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88" y="65315"/>
            <a:ext cx="1250535" cy="12845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F60AFD-825B-4BBC-8D23-5B5371636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7656A-C911-4414-BF5D-4F3811B799B2}" type="datetime1">
              <a:rPr lang="en-US" smtClean="0"/>
              <a:t>4/25/2021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2C944-09E9-4D95-B7D1-7BA57352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9530-71AF-4A0A-AE1F-3FC3658487C2}" type="slidenum">
              <a:rPr lang="en-US" smtClean="0"/>
              <a:t>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4A3338-0A36-4489-AD37-1F894DCCE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IT, UITS</a:t>
            </a:r>
          </a:p>
        </p:txBody>
      </p:sp>
    </p:spTree>
    <p:extLst>
      <p:ext uri="{BB962C8B-B14F-4D97-AF65-F5344CB8AC3E}">
        <p14:creationId xmlns:p14="http://schemas.microsoft.com/office/powerpoint/2010/main" val="2379539061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Annual Summary PPT Template，Freepptbackgrounds.net">
  <a:themeElements>
    <a:clrScheme name="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1087</TotalTime>
  <Pages>0</Pages>
  <Words>2480</Words>
  <Characters>0</Characters>
  <Application>Microsoft Office PowerPoint</Application>
  <DocSecurity>0</DocSecurity>
  <PresentationFormat>Widescreen</PresentationFormat>
  <Lines>0</Lines>
  <Paragraphs>570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Gill Sans MT</vt:lpstr>
      <vt:lpstr>Times New Roman</vt:lpstr>
      <vt:lpstr>Wingdings</vt:lpstr>
      <vt:lpstr>方正兰亭超细黑简体</vt:lpstr>
      <vt:lpstr>Annual Summary PPT Template，Freepptbackgrounds.net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Freepptbackgrounds.net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Summary PPT Template</dc:title>
  <dc:subject>Powerpoint Template</dc:subject>
  <dc:creator>Freepptbackgrounds.net</dc:creator>
  <cp:keywords>Annual Summary PPT Template</cp:keywords>
  <dc:description>Annual Summary PPT Template_x000d_
www.freepptbackgrounds.net</dc:description>
  <cp:lastModifiedBy>SHAWON-PC</cp:lastModifiedBy>
  <cp:revision>222</cp:revision>
  <dcterms:created xsi:type="dcterms:W3CDTF">2014-12-22T08:14:02Z</dcterms:created>
  <dcterms:modified xsi:type="dcterms:W3CDTF">2021-04-25T17:26:06Z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  <property fmtid="{D5CDD505-2E9C-101B-9397-08002B2CF9AE}" pid="3" name="name">
    <vt:lpwstr>zPEg8nTYF159641.ppt</vt:lpwstr>
  </property>
  <property fmtid="{D5CDD505-2E9C-101B-9397-08002B2CF9AE}" pid="4" name="fileid">
    <vt:lpwstr>523738</vt:lpwstr>
  </property>
</Properties>
</file>